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  <p:sldMasterId id="214748366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</p:sldIdLst>
  <p:sldSz cy="5143500" cx="9144000"/>
  <p:notesSz cx="6858000" cy="9144000"/>
  <p:embeddedFontLst>
    <p:embeddedFont>
      <p:font typeface="Roboto"/>
      <p:regular r:id="rId40"/>
      <p:bold r:id="rId41"/>
      <p:italic r:id="rId42"/>
      <p:boldItalic r:id="rId43"/>
    </p:embeddedFont>
    <p:embeddedFont>
      <p:font typeface="Lato"/>
      <p:regular r:id="rId44"/>
      <p:bold r:id="rId45"/>
      <p:italic r:id="rId46"/>
      <p:boldItalic r:id="rId47"/>
    </p:embeddedFont>
    <p:embeddedFont>
      <p:font typeface="Quattrocento Sans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regular.fntdata"/><Relationship Id="rId42" Type="http://schemas.openxmlformats.org/officeDocument/2006/relationships/font" Target="fonts/Roboto-italic.fntdata"/><Relationship Id="rId41" Type="http://schemas.openxmlformats.org/officeDocument/2006/relationships/font" Target="fonts/Roboto-bold.fntdata"/><Relationship Id="rId44" Type="http://schemas.openxmlformats.org/officeDocument/2006/relationships/font" Target="fonts/Lato-regular.fntdata"/><Relationship Id="rId43" Type="http://schemas.openxmlformats.org/officeDocument/2006/relationships/font" Target="fonts/Roboto-boldItalic.fntdata"/><Relationship Id="rId46" Type="http://schemas.openxmlformats.org/officeDocument/2006/relationships/font" Target="fonts/Lato-italic.fntdata"/><Relationship Id="rId45" Type="http://schemas.openxmlformats.org/officeDocument/2006/relationships/font" Target="fonts/Lato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QuattrocentoSans-regular.fntdata"/><Relationship Id="rId47" Type="http://schemas.openxmlformats.org/officeDocument/2006/relationships/font" Target="fonts/Lato-boldItalic.fntdata"/><Relationship Id="rId49" Type="http://schemas.openxmlformats.org/officeDocument/2006/relationships/font" Target="fonts/Quattrocento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QuattrocentoSans-boldItalic.fntdata"/><Relationship Id="rId50" Type="http://schemas.openxmlformats.org/officeDocument/2006/relationships/font" Target="fonts/QuattrocentoSans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9.png>
</file>

<file path=ppt/media/image2.png>
</file>

<file path=ppt/media/image20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fafd6820d7_2_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g1fafd6820d7_2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fafd6820d7_2_8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1fafd6820d7_2_8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fafd6820d7_2_8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1fafd6820d7_2_8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fafd6820d7_2_9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1fafd6820d7_2_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fafd6820d7_2_10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1fafd6820d7_2_10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fafd6820d7_2_10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g1fafd6820d7_2_10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fafd6820d7_2_1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1fafd6820d7_2_1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fafd6820d7_2_1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g1fafd6820d7_2_1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fafd6820d7_2_1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1fafd6820d7_2_1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fafd6820d7_2_1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1fafd6820d7_2_1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fafd6820d7_2_14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g1fafd6820d7_2_1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fafd6820d7_2_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g1fafd6820d7_2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fafd6820d7_2_15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1fafd6820d7_2_1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fafd6820d7_2_16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1fafd6820d7_2_1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fafd6820d7_2_16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1fafd6820d7_2_1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fafd6820d7_2_17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g1fafd6820d7_2_17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afd6820d7_2_17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1fafd6820d7_2_1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afd6820d7_2_18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1fafd6820d7_2_18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fafd6820d7_2_18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g1fafd6820d7_2_1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SLIDES_API62322525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SLIDES_API62322525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📣 This is Slido interaction slide, please don't delete it.</a:t>
            </a:r>
            <a:br>
              <a:rPr lang="en"/>
            </a:br>
            <a:r>
              <a:rPr lang="en"/>
              <a:t>✅ Click on 'Present with Slido' and the poll will launch automatically when you get to this slide.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fafd6820d7_2_19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1fafd6820d7_2_1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SLIDES_API13562594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SLIDES_API13562594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📣 This is Slido interaction slide, please don't delete it.</a:t>
            </a:r>
            <a:br>
              <a:rPr lang="en"/>
            </a:br>
            <a:r>
              <a:rPr lang="en"/>
              <a:t>✅ Click on 'Present with Slido' and the poll will launch automatically when you get to this slide.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fafd6820d7_2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Put this before questions?</a:t>
            </a:r>
            <a:endParaRPr/>
          </a:p>
        </p:txBody>
      </p:sp>
      <p:sp>
        <p:nvSpPr>
          <p:cNvPr id="80" name="Google Shape;80;g1fafd6820d7_2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fafd6820d7_2_19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g1fafd6820d7_2_19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fafd6820d7_2_20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g1fafd6820d7_2_20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fafd6820d7_2_2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g1fafd6820d7_2_2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SLIDES_API22828167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SLIDES_API22828167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📣 This is Slido interaction slide, please don't delete it.</a:t>
            </a:r>
            <a:br>
              <a:rPr lang="en"/>
            </a:br>
            <a:r>
              <a:rPr lang="en"/>
              <a:t>✅ Click on 'Present with Slido' and the poll will launch automatically when you get to this slide.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fafd6820d7_2_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g1fafd6820d7_2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fafd6820d7_2_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g1fafd6820d7_2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fafd6820d7_2_5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g1fafd6820d7_2_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fafd6820d7_2_6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1fafd6820d7_2_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fafd6820d7_2_7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1fafd6820d7_2_7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fafd6820d7_2_7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g1fafd6820d7_2_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0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8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251960" y="1807109"/>
            <a:ext cx="8543299" cy="67018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Quattrocento Sans"/>
              <a:buNone/>
              <a:defRPr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251960" y="2886749"/>
            <a:ext cx="8543299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title"/>
          </p:nvPr>
        </p:nvSpPr>
        <p:spPr>
          <a:xfrm>
            <a:off x="628650" y="545636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44445"/>
              </a:buClr>
              <a:buSzPts val="3300"/>
              <a:buFont typeface="Quattrocento Sans"/>
              <a:buNone/>
              <a:defRPr>
                <a:solidFill>
                  <a:srgbClr val="44444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5"/>
          <p:cNvSpPr txBox="1"/>
          <p:nvPr>
            <p:ph idx="1" type="body"/>
          </p:nvPr>
        </p:nvSpPr>
        <p:spPr>
          <a:xfrm>
            <a:off x="628650" y="1369218"/>
            <a:ext cx="7886700" cy="362660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▪"/>
              <a:defRPr>
                <a:solidFill>
                  <a:srgbClr val="444445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>
                <a:solidFill>
                  <a:srgbClr val="444445"/>
                </a:solidFill>
              </a:defRPr>
            </a:lvl2pPr>
            <a:lvl3pPr indent="-3238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Char char="▪"/>
              <a:defRPr>
                <a:solidFill>
                  <a:srgbClr val="444445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>
                <a:solidFill>
                  <a:srgbClr val="444445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>
                <a:solidFill>
                  <a:srgbClr val="444445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/>
          <p:nvPr>
            <p:ph type="title"/>
          </p:nvPr>
        </p:nvSpPr>
        <p:spPr>
          <a:xfrm>
            <a:off x="628650" y="545636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Quattrocento Sans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6"/>
          <p:cNvSpPr txBox="1"/>
          <p:nvPr>
            <p:ph idx="1" type="body"/>
          </p:nvPr>
        </p:nvSpPr>
        <p:spPr>
          <a:xfrm>
            <a:off x="628650" y="1369218"/>
            <a:ext cx="7886700" cy="362660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▪"/>
              <a:defRPr>
                <a:solidFill>
                  <a:srgbClr val="FFFFFF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>
                <a:solidFill>
                  <a:srgbClr val="FFFFFF"/>
                </a:solidFill>
              </a:defRPr>
            </a:lvl2pPr>
            <a:lvl3pPr indent="-3238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Char char="▪"/>
              <a:defRPr>
                <a:solidFill>
                  <a:srgbClr val="FFFFFF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>
                <a:solidFill>
                  <a:srgbClr val="FFFFFF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  <a:defRPr>
                <a:solidFill>
                  <a:srgbClr val="FFFFFF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/>
          <p:nvPr>
            <p:ph type="title"/>
          </p:nvPr>
        </p:nvSpPr>
        <p:spPr>
          <a:xfrm>
            <a:off x="628650" y="545636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Quattrocento Sans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7"/>
          <p:cNvSpPr txBox="1"/>
          <p:nvPr>
            <p:ph idx="1" type="body"/>
          </p:nvPr>
        </p:nvSpPr>
        <p:spPr>
          <a:xfrm>
            <a:off x="628650" y="1369218"/>
            <a:ext cx="7886700" cy="362660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▪"/>
              <a:defRPr>
                <a:solidFill>
                  <a:srgbClr val="FFFFFF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>
                <a:solidFill>
                  <a:srgbClr val="FFFFFF"/>
                </a:solidFill>
              </a:defRPr>
            </a:lvl2pPr>
            <a:lvl3pPr indent="-3238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▪"/>
              <a:defRPr>
                <a:solidFill>
                  <a:srgbClr val="FFFFFF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▪"/>
              <a:defRPr>
                <a:solidFill>
                  <a:srgbClr val="FFFFFF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▪"/>
              <a:defRPr>
                <a:solidFill>
                  <a:srgbClr val="FFFFFF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545636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ttrocento Sans"/>
              <a:buNone/>
              <a:defRPr b="0" i="0" sz="33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8"/>
            <a:ext cx="7886700" cy="363161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7EE5"/>
              </a:buClr>
              <a:buSzPts val="2100"/>
              <a:buFont typeface="Noto Sans Symbols"/>
              <a:buChar char="▪"/>
              <a:defRPr b="0" i="0" sz="2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7EE5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7EE5"/>
              </a:buClr>
              <a:buSzPts val="1500"/>
              <a:buFont typeface="Noto Sans Symbols"/>
              <a:buChar char="▪"/>
              <a:defRPr b="0" i="0" sz="15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7EE5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7EE5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docs.python.org/3.8/library/functions.html" TargetMode="External"/><Relationship Id="rId4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www.sli.do/features-google-slides?interaction-type=TXVsdGlwbGVDaG9pY2U%3D" TargetMode="External"/><Relationship Id="rId4" Type="http://schemas.openxmlformats.org/officeDocument/2006/relationships/image" Target="../media/image24.png"/><Relationship Id="rId5" Type="http://schemas.openxmlformats.org/officeDocument/2006/relationships/hyperlink" Target="https://www.sli.do/features-google-slides?payload=eyJwcmVzZW50YXRpb25JZCI6IjE0bzROeVRlblFjYU90T0dBc2VmMzNzVmdtYU4wMlJUNDBtQlFoRmQxZTNRIiwic2xpZGVJZCI6IlNMSURFU19BUEk2MjMyMjUyNTZfMCJ9" TargetMode="External"/><Relationship Id="rId6" Type="http://schemas.openxmlformats.org/officeDocument/2006/relationships/image" Target="../media/image1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www.sli.do/features-google-slides?interaction-type=T3BlblRleHQ%3D" TargetMode="External"/><Relationship Id="rId4" Type="http://schemas.openxmlformats.org/officeDocument/2006/relationships/image" Target="../media/image15.png"/><Relationship Id="rId5" Type="http://schemas.openxmlformats.org/officeDocument/2006/relationships/hyperlink" Target="https://www.sli.do/features-google-slides?payload=eyJwcmVzZW50YXRpb25JZCI6IjE0bzROeVRlblFjYU90T0dBc2VmMzNzVmdtYU4wMlJUNDBtQlFoRmQxZTNRIiwic2xpZGVJZCI6IlNMSURFU19BUEkxMzU2MjU5NDVfMCJ9" TargetMode="External"/><Relationship Id="rId6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www.sli.do/features-google-slides?interaction-type=T3BlblRleHQ%3D" TargetMode="External"/><Relationship Id="rId4" Type="http://schemas.openxmlformats.org/officeDocument/2006/relationships/image" Target="../media/image15.png"/><Relationship Id="rId5" Type="http://schemas.openxmlformats.org/officeDocument/2006/relationships/hyperlink" Target="https://www.sli.do/features-google-slides?payload=eyJwcmVzZW50YXRpb25JZCI6IjE0bzROeVRlblFjYU90T0dBc2VmMzNzVmdtYU4wMlJUNDBtQlFoRmQxZTNRIiwic2xpZGVJZCI6IlNMSURFU19BUEkyMjgyODE2NzNfMCJ9" TargetMode="External"/><Relationship Id="rId6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9"/>
          <p:cNvSpPr txBox="1"/>
          <p:nvPr>
            <p:ph type="ctrTitle"/>
          </p:nvPr>
        </p:nvSpPr>
        <p:spPr>
          <a:xfrm>
            <a:off x="251960" y="1807109"/>
            <a:ext cx="8543299" cy="67018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Quattrocento Sans"/>
              <a:buNone/>
            </a:pPr>
            <a:br>
              <a:rPr lang="en" sz="6000"/>
            </a:br>
            <a:r>
              <a:rPr b="0" lang="en" sz="3600"/>
              <a:t>Tutorial </a:t>
            </a:r>
            <a:r>
              <a:rPr lang="en"/>
              <a:t>2</a:t>
            </a:r>
            <a:r>
              <a:rPr b="0" lang="en" sz="3600"/>
              <a:t> - Week </a:t>
            </a:r>
            <a:r>
              <a:rPr lang="en"/>
              <a:t>3</a:t>
            </a:r>
            <a:endParaRPr/>
          </a:p>
        </p:txBody>
      </p:sp>
      <p:sp>
        <p:nvSpPr>
          <p:cNvPr id="71" name="Google Shape;71;p19"/>
          <p:cNvSpPr txBox="1"/>
          <p:nvPr>
            <p:ph idx="1" type="subTitle"/>
          </p:nvPr>
        </p:nvSpPr>
        <p:spPr>
          <a:xfrm>
            <a:off x="251960" y="2886749"/>
            <a:ext cx="8543299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0" i="1" lang="en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We’ll be starting at the 10 minute mark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 txBox="1"/>
          <p:nvPr>
            <p:ph type="title"/>
          </p:nvPr>
        </p:nvSpPr>
        <p:spPr>
          <a:xfrm>
            <a:off x="359709" y="500812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44445"/>
              </a:buClr>
              <a:buSzPct val="100000"/>
              <a:buFont typeface="Quattrocento Sans"/>
              <a:buNone/>
            </a:pPr>
            <a:r>
              <a:rPr lang="en"/>
              <a:t>Example of a function</a:t>
            </a:r>
            <a:endParaRPr/>
          </a:p>
        </p:txBody>
      </p:sp>
      <p:sp>
        <p:nvSpPr>
          <p:cNvPr id="138" name="Google Shape;138;p28"/>
          <p:cNvSpPr txBox="1"/>
          <p:nvPr>
            <p:ph idx="1" type="body"/>
          </p:nvPr>
        </p:nvSpPr>
        <p:spPr>
          <a:xfrm>
            <a:off x="359710" y="1180465"/>
            <a:ext cx="3946648" cy="362660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800"/>
              <a:t>Function Elements:</a:t>
            </a:r>
            <a:endParaRPr sz="1800"/>
          </a:p>
          <a:p>
            <a:pPr indent="-254000" lvl="0" marL="3683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Header</a:t>
            </a:r>
            <a:endParaRPr/>
          </a:p>
          <a:p>
            <a:pPr indent="-254000" lvl="0" marL="3683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Body</a:t>
            </a:r>
            <a:endParaRPr/>
          </a:p>
          <a:p>
            <a:pPr indent="-254000" lvl="1" marL="7112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/>
              <a:t>Docstring</a:t>
            </a:r>
            <a:endParaRPr/>
          </a:p>
          <a:p>
            <a:pPr indent="-254000" lvl="1" marL="7112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/>
              <a:t>Statements implementing the purpose (intended semantics) of the function</a:t>
            </a:r>
            <a:endParaRPr/>
          </a:p>
          <a:p>
            <a:pPr indent="-127000" lvl="0" marL="3683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  <a:p>
            <a:pPr indent="0" lvl="0" marL="1143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b="1" lang="en" sz="1800"/>
              <a:t>Questions:</a:t>
            </a:r>
            <a:endParaRPr/>
          </a:p>
          <a:p>
            <a:pPr indent="-254000" lvl="0" marL="368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▪"/>
            </a:pPr>
            <a:r>
              <a:rPr lang="en" sz="1800"/>
              <a:t>What happens when I run this code?</a:t>
            </a:r>
            <a:endParaRPr sz="1800"/>
          </a:p>
          <a:p>
            <a:pPr indent="-254000" lvl="0" marL="368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▪"/>
            </a:pPr>
            <a:r>
              <a:rPr lang="en" sz="1800"/>
              <a:t>How do/can I use this function ?</a:t>
            </a:r>
            <a:endParaRPr sz="1800"/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800"/>
          </a:p>
        </p:txBody>
      </p:sp>
      <p:pic>
        <p:nvPicPr>
          <p:cNvPr descr="Text&#10;&#10;Description automatically generated" id="139" name="Google Shape;139;p28"/>
          <p:cNvPicPr preferRelativeResize="0"/>
          <p:nvPr/>
        </p:nvPicPr>
        <p:blipFill rotWithShape="1">
          <a:blip r:embed="rId3">
            <a:alphaModFix/>
          </a:blip>
          <a:srcRect b="0" l="0" r="0" t="6637"/>
          <a:stretch/>
        </p:blipFill>
        <p:spPr>
          <a:xfrm>
            <a:off x="3919756" y="1037746"/>
            <a:ext cx="5313207" cy="42417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 txBox="1"/>
          <p:nvPr>
            <p:ph type="title"/>
          </p:nvPr>
        </p:nvSpPr>
        <p:spPr>
          <a:xfrm>
            <a:off x="236444" y="478400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44445"/>
              </a:buClr>
              <a:buSzPct val="100000"/>
              <a:buFont typeface="Quattrocento Sans"/>
              <a:buNone/>
            </a:pPr>
            <a:r>
              <a:rPr lang="en"/>
              <a:t>Calling functions</a:t>
            </a:r>
            <a:endParaRPr/>
          </a:p>
        </p:txBody>
      </p:sp>
      <p:sp>
        <p:nvSpPr>
          <p:cNvPr id="145" name="Google Shape;145;p29"/>
          <p:cNvSpPr txBox="1"/>
          <p:nvPr>
            <p:ph idx="1" type="body"/>
          </p:nvPr>
        </p:nvSpPr>
        <p:spPr>
          <a:xfrm>
            <a:off x="91253" y="1327931"/>
            <a:ext cx="3949795" cy="36490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b="1" lang="en" sz="1700"/>
              <a:t>Note: </a:t>
            </a:r>
            <a:r>
              <a:rPr lang="en" sz="1700"/>
              <a:t>variables </a:t>
            </a: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length</a:t>
            </a:r>
            <a:r>
              <a:rPr lang="en" sz="1700"/>
              <a:t> and </a:t>
            </a: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lang="en" sz="1700"/>
              <a:t> are </a:t>
            </a:r>
            <a:r>
              <a:rPr b="1" lang="en" sz="1700"/>
              <a:t> parameters</a:t>
            </a:r>
            <a:r>
              <a:rPr lang="en" sz="1700"/>
              <a:t> of the </a:t>
            </a: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area2D</a:t>
            </a:r>
            <a:r>
              <a:rPr lang="en" sz="1700"/>
              <a:t> function. </a:t>
            </a:r>
            <a:endParaRPr b="1" sz="1700"/>
          </a:p>
          <a:p>
            <a:pPr indent="0" lvl="0" marL="1778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b="1" lang="en" sz="1700"/>
              <a:t>Questions:</a:t>
            </a:r>
            <a:endParaRPr sz="1700"/>
          </a:p>
          <a:p>
            <a:pPr indent="-254000" lvl="1" marL="711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▪"/>
            </a:pPr>
            <a:r>
              <a:rPr lang="en" sz="1700"/>
              <a:t>Q1: Why isn’t the area of the rectangle with length 5 and with 7 displayed in the Python shell?</a:t>
            </a:r>
            <a:endParaRPr sz="1700"/>
          </a:p>
          <a:p>
            <a:pPr indent="-177800" lvl="1" marL="711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700"/>
          </a:p>
          <a:p>
            <a:pPr indent="-254000" lvl="1" marL="711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▪"/>
            </a:pPr>
            <a:r>
              <a:rPr lang="en" sz="1700"/>
              <a:t>Q2. How can I display the value returned by the function </a:t>
            </a: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area2D</a:t>
            </a:r>
            <a:r>
              <a:rPr lang="en" sz="1700"/>
              <a:t> ?</a:t>
            </a:r>
            <a:endParaRPr sz="1700"/>
          </a:p>
          <a:p>
            <a:pPr indent="-1651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700"/>
          </a:p>
        </p:txBody>
      </p:sp>
      <p:pic>
        <p:nvPicPr>
          <p:cNvPr descr="Text&#10;&#10;Description automatically generated" id="146" name="Google Shape;146;p29"/>
          <p:cNvPicPr preferRelativeResize="0"/>
          <p:nvPr/>
        </p:nvPicPr>
        <p:blipFill rotWithShape="1">
          <a:blip r:embed="rId3">
            <a:alphaModFix/>
          </a:blip>
          <a:srcRect b="35901" l="8817" r="29990" t="13383"/>
          <a:stretch/>
        </p:blipFill>
        <p:spPr>
          <a:xfrm>
            <a:off x="4041050" y="846475"/>
            <a:ext cx="5265208" cy="3649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0"/>
          <p:cNvSpPr txBox="1"/>
          <p:nvPr>
            <p:ph type="title"/>
          </p:nvPr>
        </p:nvSpPr>
        <p:spPr>
          <a:xfrm>
            <a:off x="191621" y="399959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44445"/>
              </a:buClr>
              <a:buSzPct val="100000"/>
              <a:buFont typeface="Quattrocento Sans"/>
              <a:buNone/>
            </a:pPr>
            <a:r>
              <a:rPr lang="en"/>
              <a:t>Functions and variables</a:t>
            </a:r>
            <a:endParaRPr/>
          </a:p>
        </p:txBody>
      </p:sp>
      <p:sp>
        <p:nvSpPr>
          <p:cNvPr id="152" name="Google Shape;152;p30"/>
          <p:cNvSpPr txBox="1"/>
          <p:nvPr>
            <p:ph idx="1" type="body"/>
          </p:nvPr>
        </p:nvSpPr>
        <p:spPr>
          <a:xfrm>
            <a:off x="236249" y="945150"/>
            <a:ext cx="4069200" cy="3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28600" lvl="0" marL="330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200"/>
              <a:buChar char="▪"/>
            </a:pPr>
            <a:r>
              <a:rPr b="1" lang="en" sz="1600">
                <a:solidFill>
                  <a:srgbClr val="0070C0"/>
                </a:solidFill>
              </a:rPr>
              <a:t>Q1 Answer: </a:t>
            </a:r>
            <a:r>
              <a:rPr lang="en" sz="1600">
                <a:solidFill>
                  <a:srgbClr val="0070C0"/>
                </a:solidFill>
              </a:rPr>
              <a:t>the value returned by the function </a:t>
            </a:r>
            <a:r>
              <a:rPr b="1" lang="en" sz="160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area2D</a:t>
            </a:r>
            <a:r>
              <a:rPr lang="en" sz="1600">
                <a:solidFill>
                  <a:srgbClr val="0070C0"/>
                </a:solidFill>
              </a:rPr>
              <a:t> is "stored" in variable </a:t>
            </a:r>
            <a:r>
              <a:rPr b="1" lang="en" sz="160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rectangle, </a:t>
            </a:r>
            <a:r>
              <a:rPr lang="en" sz="1600">
                <a:solidFill>
                  <a:srgbClr val="0070C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but the program does not contain an instruction for displaying the value of variable </a:t>
            </a:r>
            <a:r>
              <a:rPr b="1" lang="en" sz="160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rectangle.</a:t>
            </a:r>
            <a:endParaRPr sz="2300"/>
          </a:p>
          <a:p>
            <a:pPr indent="-152400" lvl="0" marL="33020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000"/>
              <a:buNone/>
            </a:pPr>
            <a:r>
              <a:t/>
            </a:r>
            <a:endParaRPr sz="16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28600" lvl="0" marL="330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Char char="▪"/>
            </a:pPr>
            <a:r>
              <a:rPr lang="en" sz="1600"/>
              <a:t>Try typing the following statements in the python shell to see what happens.</a:t>
            </a:r>
            <a:endParaRPr sz="1600"/>
          </a:p>
          <a:p>
            <a:pPr indent="-152400" lvl="0" marL="33020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600"/>
          </a:p>
          <a:p>
            <a:pPr indent="-152400" lvl="0" marL="33020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600"/>
          </a:p>
          <a:p>
            <a:pPr indent="-152400" lvl="0" marL="33020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600"/>
          </a:p>
          <a:p>
            <a:pPr indent="-228600" lvl="0" marL="33020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SzPts val="1200"/>
              <a:buChar char="▪"/>
            </a:pPr>
            <a:r>
              <a:rPr lang="en" sz="1600"/>
              <a:t>Try adding the following statements to the Python script:</a:t>
            </a:r>
            <a:endParaRPr sz="1600"/>
          </a:p>
          <a:p>
            <a:pPr indent="0" lvl="0" marL="11430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600"/>
              <a:t>      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print(rectangle)</a:t>
            </a:r>
            <a:endParaRPr sz="2300"/>
          </a:p>
          <a:p>
            <a:pPr indent="0" lvl="0" marL="11430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   rectangle</a:t>
            </a:r>
            <a:endParaRPr sz="2300"/>
          </a:p>
        </p:txBody>
      </p:sp>
      <p:pic>
        <p:nvPicPr>
          <p:cNvPr descr="Logo&#10;&#10;Description automatically generated with medium confidence" id="153" name="Google Shape;153;p30"/>
          <p:cNvPicPr preferRelativeResize="0"/>
          <p:nvPr/>
        </p:nvPicPr>
        <p:blipFill rotWithShape="1">
          <a:blip r:embed="rId3">
            <a:alphaModFix/>
          </a:blip>
          <a:srcRect b="0" l="0" r="0" t="34115"/>
          <a:stretch/>
        </p:blipFill>
        <p:spPr>
          <a:xfrm>
            <a:off x="909914" y="3351662"/>
            <a:ext cx="1821106" cy="23906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&#10;&#10;Description automatically generated with medium confidence" id="154" name="Google Shape;154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09914" y="3063988"/>
            <a:ext cx="1821106" cy="22669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ext&#10;&#10;Description automatically generated" id="155" name="Google Shape;155;p30"/>
          <p:cNvPicPr preferRelativeResize="0"/>
          <p:nvPr/>
        </p:nvPicPr>
        <p:blipFill rotWithShape="1">
          <a:blip r:embed="rId5">
            <a:alphaModFix/>
          </a:blip>
          <a:srcRect b="36981" l="11193" r="30141" t="13557"/>
          <a:stretch/>
        </p:blipFill>
        <p:spPr>
          <a:xfrm>
            <a:off x="4305450" y="777100"/>
            <a:ext cx="4838552" cy="30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1"/>
          <p:cNvSpPr txBox="1"/>
          <p:nvPr>
            <p:ph type="ctrTitle"/>
          </p:nvPr>
        </p:nvSpPr>
        <p:spPr>
          <a:xfrm>
            <a:off x="251960" y="1807109"/>
            <a:ext cx="8543299" cy="67018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Quattrocento Sans"/>
              <a:buNone/>
            </a:pPr>
            <a:r>
              <a:rPr lang="en"/>
              <a:t>Review of Lecture</a:t>
            </a:r>
            <a:endParaRPr/>
          </a:p>
        </p:txBody>
      </p:sp>
      <p:sp>
        <p:nvSpPr>
          <p:cNvPr id="161" name="Google Shape;161;p31"/>
          <p:cNvSpPr txBox="1"/>
          <p:nvPr>
            <p:ph idx="1" type="subTitle"/>
          </p:nvPr>
        </p:nvSpPr>
        <p:spPr>
          <a:xfrm>
            <a:off x="252413" y="2887266"/>
            <a:ext cx="8542735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i="1" lang="en" sz="3000">
                <a:solidFill>
                  <a:schemeClr val="accent2"/>
                </a:solidFill>
              </a:rPr>
              <a:t>Functions: Tips &amp; Misconceptions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2"/>
          <p:cNvSpPr txBox="1"/>
          <p:nvPr>
            <p:ph type="title"/>
          </p:nvPr>
        </p:nvSpPr>
        <p:spPr>
          <a:xfrm>
            <a:off x="628650" y="545636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44445"/>
              </a:buClr>
              <a:buSzPct val="100000"/>
              <a:buFont typeface="Quattrocento Sans"/>
              <a:buNone/>
            </a:pPr>
            <a:r>
              <a:rPr lang="en"/>
              <a:t>Variable Scope</a:t>
            </a:r>
            <a:endParaRPr/>
          </a:p>
        </p:txBody>
      </p:sp>
      <p:sp>
        <p:nvSpPr>
          <p:cNvPr id="167" name="Google Shape;167;p32"/>
          <p:cNvSpPr txBox="1"/>
          <p:nvPr>
            <p:ph idx="1" type="body"/>
          </p:nvPr>
        </p:nvSpPr>
        <p:spPr>
          <a:xfrm>
            <a:off x="324580" y="1284486"/>
            <a:ext cx="4660526" cy="370504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92500" lnSpcReduction="20000"/>
          </a:bodyPr>
          <a:lstStyle/>
          <a:p>
            <a:pPr indent="-344011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52380"/>
              <a:buChar char="▪"/>
            </a:pPr>
            <a:r>
              <a:rPr lang="en"/>
              <a:t>Variables declared and initialized </a:t>
            </a:r>
            <a:r>
              <a:rPr b="1" lang="en"/>
              <a:t>inside </a:t>
            </a:r>
            <a:r>
              <a:rPr lang="en"/>
              <a:t>a function are only accessible, aka visible, within the body of the function. </a:t>
            </a:r>
            <a:endParaRPr/>
          </a:p>
          <a:p>
            <a:pPr indent="-50800" lvl="0" marL="177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-344011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52380"/>
              <a:buChar char="▪"/>
            </a:pPr>
            <a:r>
              <a:rPr lang="en"/>
              <a:t>Their values can be accessed from inside the function, e.g., they can  be displayed in the shell by passing them as arguments to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print()</a:t>
            </a:r>
            <a:r>
              <a:rPr lang="en"/>
              <a:t>(</a:t>
            </a:r>
            <a:r>
              <a:rPr lang="en">
                <a:solidFill>
                  <a:srgbClr val="FF0000"/>
                </a:solidFill>
              </a:rPr>
              <a:t>red case</a:t>
            </a:r>
            <a:r>
              <a:rPr lang="en"/>
              <a:t>), but cannot be accessed from outside the function, e.g., from the main program body (</a:t>
            </a:r>
            <a:r>
              <a:rPr lang="en">
                <a:solidFill>
                  <a:srgbClr val="FFFF00"/>
                </a:solidFill>
              </a:rPr>
              <a:t>yellow case</a:t>
            </a:r>
            <a:r>
              <a:rPr lang="en"/>
              <a:t>)</a:t>
            </a:r>
            <a:endParaRPr/>
          </a:p>
          <a:p>
            <a:pPr indent="-50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  <p:pic>
        <p:nvPicPr>
          <p:cNvPr descr="Text&#10;&#10;Description automatically generated" id="168" name="Google Shape;168;p32"/>
          <p:cNvPicPr preferRelativeResize="0"/>
          <p:nvPr/>
        </p:nvPicPr>
        <p:blipFill rotWithShape="1">
          <a:blip r:embed="rId3">
            <a:alphaModFix/>
          </a:blip>
          <a:srcRect b="25453" l="0" r="0" t="6223"/>
          <a:stretch/>
        </p:blipFill>
        <p:spPr>
          <a:xfrm>
            <a:off x="4850976" y="465589"/>
            <a:ext cx="4293024" cy="25323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al user interface, text&#10;&#10;Description automatically generated" id="169" name="Google Shape;169;p32"/>
          <p:cNvPicPr preferRelativeResize="0"/>
          <p:nvPr/>
        </p:nvPicPr>
        <p:blipFill rotWithShape="1">
          <a:blip r:embed="rId4">
            <a:alphaModFix/>
          </a:blip>
          <a:srcRect b="0" l="0" r="0" t="50000"/>
          <a:stretch/>
        </p:blipFill>
        <p:spPr>
          <a:xfrm>
            <a:off x="4850976" y="2925369"/>
            <a:ext cx="4293024" cy="2296962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/>
          <p:nvPr/>
        </p:nvSpPr>
        <p:spPr>
          <a:xfrm>
            <a:off x="5454438" y="1793146"/>
            <a:ext cx="1642648" cy="138196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Quattrocento Sans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32"/>
          <p:cNvSpPr/>
          <p:nvPr/>
        </p:nvSpPr>
        <p:spPr>
          <a:xfrm>
            <a:off x="5317790" y="2746735"/>
            <a:ext cx="1835921" cy="178634"/>
          </a:xfrm>
          <a:prstGeom prst="rect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Quattrocento Sans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32"/>
          <p:cNvSpPr/>
          <p:nvPr/>
        </p:nvSpPr>
        <p:spPr>
          <a:xfrm>
            <a:off x="6476300" y="3739113"/>
            <a:ext cx="1570838" cy="124017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Quattrocento Sans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32"/>
          <p:cNvSpPr/>
          <p:nvPr/>
        </p:nvSpPr>
        <p:spPr>
          <a:xfrm>
            <a:off x="6476300" y="3919111"/>
            <a:ext cx="2395057" cy="554317"/>
          </a:xfrm>
          <a:prstGeom prst="rect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Quattrocento Sans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3"/>
          <p:cNvSpPr txBox="1"/>
          <p:nvPr>
            <p:ph type="title"/>
          </p:nvPr>
        </p:nvSpPr>
        <p:spPr>
          <a:xfrm>
            <a:off x="628650" y="545636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44445"/>
              </a:buClr>
              <a:buSzPct val="100000"/>
              <a:buFont typeface="Quattrocento Sans"/>
              <a:buNone/>
            </a:pPr>
            <a:r>
              <a:rPr lang="en"/>
              <a:t>Python Functions Always Return a Value </a:t>
            </a:r>
            <a:r>
              <a:rPr lang="en" sz="3300">
                <a:solidFill>
                  <a:schemeClr val="dk1"/>
                </a:solidFill>
              </a:rPr>
              <a:t>!</a:t>
            </a:r>
            <a:r>
              <a:rPr baseline="30000" lang="en" sz="3300">
                <a:solidFill>
                  <a:schemeClr val="dk1"/>
                </a:solidFill>
              </a:rPr>
              <a:t>1</a:t>
            </a:r>
            <a:endParaRPr/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572025" y="1717424"/>
            <a:ext cx="2686318" cy="220233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A Python function whose body does not contain a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/>
              <a:t> statement will return by default the value 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/>
              <a:t>.</a:t>
            </a:r>
            <a:endParaRPr/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</p:txBody>
      </p:sp>
      <p:pic>
        <p:nvPicPr>
          <p:cNvPr descr="Text&#10;&#10;Description automatically generated" id="180" name="Google Shape;180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67275" y="830518"/>
            <a:ext cx="5436066" cy="455680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3"/>
          <p:cNvSpPr/>
          <p:nvPr/>
        </p:nvSpPr>
        <p:spPr>
          <a:xfrm>
            <a:off x="4280410" y="2774234"/>
            <a:ext cx="2867011" cy="270971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Quattrocento Sans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33"/>
          <p:cNvSpPr/>
          <p:nvPr/>
        </p:nvSpPr>
        <p:spPr>
          <a:xfrm>
            <a:off x="4060199" y="3647195"/>
            <a:ext cx="2761807" cy="165942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Quattrocento Sans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33"/>
          <p:cNvSpPr/>
          <p:nvPr/>
        </p:nvSpPr>
        <p:spPr>
          <a:xfrm>
            <a:off x="5528614" y="4457690"/>
            <a:ext cx="1618807" cy="255182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Quattrocento Sans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4"/>
          <p:cNvSpPr txBox="1"/>
          <p:nvPr>
            <p:ph type="title"/>
          </p:nvPr>
        </p:nvSpPr>
        <p:spPr>
          <a:xfrm>
            <a:off x="628650" y="545636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Quattrocento Sans"/>
              <a:buNone/>
            </a:pPr>
            <a:r>
              <a:rPr lang="en" sz="3300">
                <a:solidFill>
                  <a:schemeClr val="dk1"/>
                </a:solidFill>
              </a:rPr>
              <a:t>Python Functions Always Return a Value !</a:t>
            </a:r>
            <a:r>
              <a:rPr baseline="30000" lang="en">
                <a:solidFill>
                  <a:schemeClr val="dk1"/>
                </a:solidFill>
              </a:rPr>
              <a:t>2</a:t>
            </a:r>
            <a:br>
              <a:rPr lang="en" sz="3300">
                <a:solidFill>
                  <a:schemeClr val="dk1"/>
                </a:solidFill>
              </a:rPr>
            </a:br>
            <a:endParaRPr/>
          </a:p>
        </p:txBody>
      </p:sp>
      <p:sp>
        <p:nvSpPr>
          <p:cNvPr id="189" name="Google Shape;189;p34"/>
          <p:cNvSpPr txBox="1"/>
          <p:nvPr>
            <p:ph idx="1" type="body"/>
          </p:nvPr>
        </p:nvSpPr>
        <p:spPr>
          <a:xfrm>
            <a:off x="134931" y="1037750"/>
            <a:ext cx="3228300" cy="36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1143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</a:pPr>
            <a:r>
              <a:rPr b="0" i="0" lang="en" sz="21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What would be printed in the</a:t>
            </a:r>
            <a:r>
              <a:rPr lang="en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Python shell </a:t>
            </a:r>
            <a:r>
              <a:rPr b="0" i="0" lang="en" sz="21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?</a:t>
            </a:r>
            <a:endParaRPr sz="2100">
              <a:solidFill>
                <a:schemeClr val="dk1"/>
              </a:solidFill>
            </a:endParaRPr>
          </a:p>
          <a:p>
            <a:pPr indent="0" lvl="0" marL="1143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</a:pPr>
            <a:r>
              <a:t/>
            </a:r>
            <a:endParaRPr b="0" i="0" sz="21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1143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</a:pPr>
            <a:r>
              <a:rPr b="0" i="0" lang="en" sz="2100" u="none" cap="none" strike="noStrike">
                <a:solidFill>
                  <a:srgbClr val="38761D"/>
                </a:solidFill>
                <a:latin typeface="Lato"/>
                <a:ea typeface="Lato"/>
                <a:cs typeface="Lato"/>
                <a:sym typeface="Lato"/>
              </a:rPr>
              <a:t>If you get this, you understand </a:t>
            </a:r>
            <a:r>
              <a:rPr lang="en" sz="2100">
                <a:solidFill>
                  <a:srgbClr val="38761D"/>
                </a:solidFill>
                <a:latin typeface="Lato"/>
                <a:ea typeface="Lato"/>
                <a:cs typeface="Lato"/>
                <a:sym typeface="Lato"/>
              </a:rPr>
              <a:t>how functions work </a:t>
            </a:r>
            <a:r>
              <a:rPr b="0" i="0" lang="en" sz="2100" u="none" cap="none" strike="noStrike">
                <a:solidFill>
                  <a:srgbClr val="38761D"/>
                </a:solidFill>
                <a:latin typeface="Lato"/>
                <a:ea typeface="Lato"/>
                <a:cs typeface="Lato"/>
                <a:sym typeface="Lato"/>
              </a:rPr>
              <a:t>☺ </a:t>
            </a:r>
            <a:endParaRPr sz="2100">
              <a:solidFill>
                <a:srgbClr val="38761D"/>
              </a:solidFill>
            </a:endParaRPr>
          </a:p>
          <a:p>
            <a:pPr indent="0" lvl="0" marL="1143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</a:pPr>
            <a:r>
              <a:t/>
            </a:r>
            <a:endParaRPr b="0" i="0" sz="21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1143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</a:pPr>
            <a:r>
              <a:rPr b="0" i="0" lang="en" sz="2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If not</a:t>
            </a:r>
            <a:r>
              <a:rPr lang="en" sz="2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b="0" i="0" lang="en" sz="2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ask more questions !</a:t>
            </a:r>
            <a:endParaRPr/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</p:txBody>
      </p:sp>
      <p:pic>
        <p:nvPicPr>
          <p:cNvPr descr="A screenshot of a computer&#10;&#10;Description automatically generated" id="190" name="Google Shape;190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15081" y="642938"/>
            <a:ext cx="6033668" cy="4780545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4"/>
          <p:cNvSpPr/>
          <p:nvPr/>
        </p:nvSpPr>
        <p:spPr>
          <a:xfrm>
            <a:off x="5496604" y="4101279"/>
            <a:ext cx="1600200" cy="581927"/>
          </a:xfrm>
          <a:prstGeom prst="rect">
            <a:avLst/>
          </a:prstGeom>
          <a:solidFill>
            <a:schemeClr val="accent1"/>
          </a:solidFill>
          <a:ln cap="flat" cmpd="sng" w="254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would be printed??</a:t>
            </a:r>
            <a:endParaRPr sz="1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5"/>
          <p:cNvSpPr txBox="1"/>
          <p:nvPr>
            <p:ph type="title"/>
          </p:nvPr>
        </p:nvSpPr>
        <p:spPr>
          <a:xfrm>
            <a:off x="352337" y="454196"/>
            <a:ext cx="8487562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44445"/>
              </a:buClr>
              <a:buSzPct val="100000"/>
              <a:buFont typeface="Quattrocento Sans"/>
              <a:buNone/>
            </a:pPr>
            <a:r>
              <a:rPr lang="en"/>
              <a:t>When Do We Need to Use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return </a:t>
            </a:r>
            <a:r>
              <a:rPr lang="en"/>
              <a:t>Statements?</a:t>
            </a:r>
            <a:endParaRPr/>
          </a:p>
        </p:txBody>
      </p:sp>
      <p:sp>
        <p:nvSpPr>
          <p:cNvPr id="197" name="Google Shape;197;p35"/>
          <p:cNvSpPr txBox="1"/>
          <p:nvPr>
            <p:ph idx="1" type="body"/>
          </p:nvPr>
        </p:nvSpPr>
        <p:spPr>
          <a:xfrm>
            <a:off x="546857" y="2029851"/>
            <a:ext cx="2498346" cy="169486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sz="2100"/>
              <a:t>What if you wanted to find the total area of two rectangles ?</a:t>
            </a:r>
            <a:endParaRPr/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</p:txBody>
      </p:sp>
      <p:pic>
        <p:nvPicPr>
          <p:cNvPr descr="Text&#10;&#10;Description automatically generated" id="198" name="Google Shape;198;p35"/>
          <p:cNvPicPr preferRelativeResize="0"/>
          <p:nvPr/>
        </p:nvPicPr>
        <p:blipFill rotWithShape="1">
          <a:blip r:embed="rId3">
            <a:alphaModFix/>
          </a:blip>
          <a:srcRect b="0" l="0" r="0" t="7654"/>
          <a:stretch/>
        </p:blipFill>
        <p:spPr>
          <a:xfrm>
            <a:off x="3061449" y="993704"/>
            <a:ext cx="5730214" cy="43668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6"/>
          <p:cNvSpPr txBox="1"/>
          <p:nvPr>
            <p:ph type="title"/>
          </p:nvPr>
        </p:nvSpPr>
        <p:spPr>
          <a:xfrm>
            <a:off x="0" y="353575"/>
            <a:ext cx="9144000" cy="127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4445"/>
              </a:buClr>
              <a:buSzPts val="3300"/>
              <a:buFont typeface="Quattrocento Sans"/>
              <a:buNone/>
            </a:pPr>
            <a:r>
              <a:rPr lang="en"/>
              <a:t>Functions must be defined before being called… </a:t>
            </a:r>
            <a:r>
              <a:rPr lang="en">
                <a:solidFill>
                  <a:srgbClr val="FF0000"/>
                </a:solidFill>
              </a:rPr>
              <a:t>or you will get an error !</a:t>
            </a:r>
            <a:endParaRPr/>
          </a:p>
        </p:txBody>
      </p:sp>
      <p:sp>
        <p:nvSpPr>
          <p:cNvPr id="204" name="Google Shape;204;p36"/>
          <p:cNvSpPr txBox="1"/>
          <p:nvPr>
            <p:ph idx="1" type="body"/>
          </p:nvPr>
        </p:nvSpPr>
        <p:spPr>
          <a:xfrm>
            <a:off x="0" y="1584076"/>
            <a:ext cx="4105200" cy="24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13"/>
              <a:buNone/>
            </a:pPr>
            <a:r>
              <a:rPr lang="en" sz="1812"/>
              <a:t>The error message is telling us that Python has no idea what </a:t>
            </a:r>
            <a:r>
              <a:rPr lang="en" sz="1812">
                <a:latin typeface="Courier New"/>
                <a:ea typeface="Courier New"/>
                <a:cs typeface="Courier New"/>
                <a:sym typeface="Courier New"/>
              </a:rPr>
              <a:t>area2D </a:t>
            </a:r>
            <a:r>
              <a:rPr lang="en" sz="1812"/>
              <a:t>is. </a:t>
            </a:r>
            <a:endParaRPr sz="1812"/>
          </a:p>
          <a:p>
            <a:pPr indent="0" lvl="0" marL="0" rtl="0" algn="l">
              <a:lnSpc>
                <a:spcPct val="94999"/>
              </a:lnSpc>
              <a:spcBef>
                <a:spcPts val="0"/>
              </a:spcBef>
              <a:spcAft>
                <a:spcPts val="0"/>
              </a:spcAft>
              <a:buSzPts val="1313"/>
              <a:buNone/>
            </a:pPr>
            <a:r>
              <a:t/>
            </a:r>
            <a:endParaRPr sz="1812"/>
          </a:p>
          <a:p>
            <a:pPr indent="0" lvl="0" marL="0" rtl="0" algn="l">
              <a:lnSpc>
                <a:spcPct val="94999"/>
              </a:lnSpc>
              <a:spcBef>
                <a:spcPts val="0"/>
              </a:spcBef>
              <a:spcAft>
                <a:spcPts val="0"/>
              </a:spcAft>
              <a:buSzPts val="1313"/>
              <a:buNone/>
            </a:pPr>
            <a:r>
              <a:rPr lang="en" sz="1812"/>
              <a:t>This is a semantic error caused by the programmer calling a function before it was defined.</a:t>
            </a:r>
            <a:endParaRPr sz="1812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13"/>
              <a:buNone/>
            </a:pPr>
            <a:r>
              <a:t/>
            </a:r>
            <a:endParaRPr sz="1812">
              <a:solidFill>
                <a:srgbClr val="0000FF"/>
              </a:solidFill>
            </a:endParaRPr>
          </a:p>
          <a:p>
            <a:pPr indent="0" lvl="0" marL="3429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13"/>
              <a:buNone/>
            </a:pPr>
            <a:r>
              <a:rPr lang="en" sz="1812">
                <a:solidFill>
                  <a:srgbClr val="0000FF"/>
                </a:solidFill>
              </a:rPr>
              <a:t>⇒ Remember that the Python interpreter runs your code line by line. The statement containing the definition of  </a:t>
            </a:r>
            <a:r>
              <a:rPr lang="en" sz="1812">
                <a:latin typeface="Courier New"/>
                <a:ea typeface="Courier New"/>
                <a:cs typeface="Courier New"/>
                <a:sym typeface="Courier New"/>
              </a:rPr>
              <a:t>area2D had </a:t>
            </a:r>
            <a:r>
              <a:rPr lang="en" sz="1812">
                <a:solidFill>
                  <a:srgbClr val="0D02AB"/>
                </a:solidFill>
                <a:latin typeface="Arial"/>
                <a:ea typeface="Arial"/>
                <a:cs typeface="Arial"/>
                <a:sym typeface="Arial"/>
              </a:rPr>
              <a:t>not been reached at the time the statement in line 3 was executed. </a:t>
            </a:r>
            <a:endParaRPr sz="1812">
              <a:latin typeface="Courier New"/>
              <a:ea typeface="Courier New"/>
              <a:cs typeface="Courier New"/>
              <a:sym typeface="Courier New"/>
            </a:endParaRPr>
          </a:p>
          <a:p>
            <a:pPr indent="-88900" lvl="0" marL="1778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1313"/>
              <a:buNone/>
            </a:pPr>
            <a:r>
              <a:t/>
            </a:r>
            <a:endParaRPr sz="1812"/>
          </a:p>
        </p:txBody>
      </p:sp>
      <p:pic>
        <p:nvPicPr>
          <p:cNvPr descr="Text&#10;&#10;Description automatically generated" id="205" name="Google Shape;205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56024" y="1043599"/>
            <a:ext cx="5541502" cy="4409099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6"/>
          <p:cNvSpPr/>
          <p:nvPr/>
        </p:nvSpPr>
        <p:spPr>
          <a:xfrm>
            <a:off x="4676151" y="2334743"/>
            <a:ext cx="2482800" cy="160500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Quattrocento Sans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36"/>
          <p:cNvSpPr/>
          <p:nvPr/>
        </p:nvSpPr>
        <p:spPr>
          <a:xfrm>
            <a:off x="6149996" y="4293124"/>
            <a:ext cx="2994000" cy="572700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Quattrocento Sans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7"/>
          <p:cNvSpPr txBox="1"/>
          <p:nvPr>
            <p:ph type="ctrTitle"/>
          </p:nvPr>
        </p:nvSpPr>
        <p:spPr>
          <a:xfrm>
            <a:off x="251960" y="1807109"/>
            <a:ext cx="8543299" cy="67018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Quattrocento Sans"/>
              <a:buNone/>
            </a:pPr>
            <a:r>
              <a:rPr lang="en"/>
              <a:t>Review of Lecture</a:t>
            </a:r>
            <a:endParaRPr/>
          </a:p>
        </p:txBody>
      </p:sp>
      <p:sp>
        <p:nvSpPr>
          <p:cNvPr id="213" name="Google Shape;213;p37"/>
          <p:cNvSpPr txBox="1"/>
          <p:nvPr>
            <p:ph idx="1" type="subTitle"/>
          </p:nvPr>
        </p:nvSpPr>
        <p:spPr>
          <a:xfrm>
            <a:off x="252413" y="2887266"/>
            <a:ext cx="8542735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i="1" lang="en" sz="3000">
                <a:solidFill>
                  <a:schemeClr val="accent2"/>
                </a:solidFill>
              </a:rPr>
              <a:t>Built-in Functions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/>
          <p:nvPr>
            <p:ph type="title"/>
          </p:nvPr>
        </p:nvSpPr>
        <p:spPr>
          <a:xfrm>
            <a:off x="628650" y="545636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44445"/>
              </a:buClr>
              <a:buSzPct val="100000"/>
              <a:buFont typeface="Quattrocento Sans"/>
              <a:buNone/>
            </a:pPr>
            <a:r>
              <a:rPr lang="en" sz="3300"/>
              <a:t>Agenda</a:t>
            </a:r>
            <a:endParaRPr/>
          </a:p>
        </p:txBody>
      </p:sp>
      <p:sp>
        <p:nvSpPr>
          <p:cNvPr id="77" name="Google Shape;77;p20"/>
          <p:cNvSpPr txBox="1"/>
          <p:nvPr>
            <p:ph idx="1" type="body"/>
          </p:nvPr>
        </p:nvSpPr>
        <p:spPr>
          <a:xfrm>
            <a:off x="628650" y="1369218"/>
            <a:ext cx="7886700" cy="362660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2921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100"/>
              <a:t>Lab 1 Review</a:t>
            </a:r>
            <a:endParaRPr/>
          </a:p>
          <a:p>
            <a:pPr indent="-342900" lvl="1" marL="736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Quattrocento Sans"/>
              <a:buAutoNum type="alphaLcParenR"/>
            </a:pPr>
            <a:r>
              <a:rPr lang="en"/>
              <a:t>Review of errors</a:t>
            </a:r>
            <a:endParaRPr/>
          </a:p>
          <a:p>
            <a:pPr indent="-2921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100"/>
              <a:t>Lecture Review</a:t>
            </a:r>
            <a:endParaRPr sz="2100"/>
          </a:p>
          <a:p>
            <a:pPr indent="-342900" lvl="1" marL="736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Quattrocento Sans"/>
              <a:buAutoNum type="alphaLcParenR"/>
            </a:pPr>
            <a:r>
              <a:rPr lang="en"/>
              <a:t>Defining and using functions</a:t>
            </a:r>
            <a:endParaRPr/>
          </a:p>
          <a:p>
            <a:pPr indent="-342900" lvl="1" marL="736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Quattrocento Sans"/>
              <a:buAutoNum type="alphaLcParenR"/>
            </a:pPr>
            <a:r>
              <a:rPr lang="en"/>
              <a:t>Functions: Tips &amp; Misconceptions</a:t>
            </a:r>
            <a:endParaRPr/>
          </a:p>
          <a:p>
            <a:pPr indent="-342900" lvl="1" marL="7366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2000"/>
              <a:buAutoNum type="alphaLcParenR"/>
            </a:pPr>
            <a:r>
              <a:rPr lang="en"/>
              <a:t>Built-in functions</a:t>
            </a:r>
            <a:endParaRPr/>
          </a:p>
          <a:p>
            <a:pPr indent="-342900" lvl="1" marL="736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Quattrocento Sans"/>
              <a:buAutoNum type="alphaLcParenR"/>
            </a:pPr>
            <a:r>
              <a:rPr lang="en"/>
              <a:t>Importing and Using Modules</a:t>
            </a:r>
            <a:endParaRPr/>
          </a:p>
          <a:p>
            <a:pPr indent="-2921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100"/>
              <a:t>Practice Questions</a:t>
            </a:r>
            <a:endParaRPr sz="2100"/>
          </a:p>
          <a:p>
            <a:pPr indent="-2921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100"/>
              <a:t>Questions?</a:t>
            </a:r>
            <a:endParaRPr sz="2100"/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8"/>
          <p:cNvSpPr txBox="1"/>
          <p:nvPr>
            <p:ph type="title"/>
          </p:nvPr>
        </p:nvSpPr>
        <p:spPr>
          <a:xfrm>
            <a:off x="628650" y="545636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44445"/>
              </a:buClr>
              <a:buSzPct val="100000"/>
              <a:buFont typeface="Quattrocento Sans"/>
              <a:buNone/>
            </a:pPr>
            <a:r>
              <a:rPr lang="en"/>
              <a:t>Lecture Content: Built-in Functions</a:t>
            </a:r>
            <a:r>
              <a:rPr lang="en" sz="3300">
                <a:solidFill>
                  <a:schemeClr val="dk1"/>
                </a:solidFill>
              </a:rPr>
              <a:t>!</a:t>
            </a:r>
            <a:r>
              <a:rPr baseline="30000" lang="en" sz="3300">
                <a:solidFill>
                  <a:schemeClr val="dk1"/>
                </a:solidFill>
              </a:rPr>
              <a:t>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9" name="Google Shape;219;p38"/>
          <p:cNvSpPr txBox="1"/>
          <p:nvPr>
            <p:ph idx="1" type="body"/>
          </p:nvPr>
        </p:nvSpPr>
        <p:spPr>
          <a:xfrm>
            <a:off x="628650" y="1369218"/>
            <a:ext cx="8321040" cy="352373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9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b="1" lang="en"/>
              <a:t>Built-in Functions: </a:t>
            </a:r>
            <a:r>
              <a:rPr lang="en"/>
              <a:t>functions that come pre-packaged with a Python implementation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 b="1"/>
          </a:p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-253206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71428"/>
              <a:buChar char="●"/>
            </a:pPr>
            <a:r>
              <a:rPr lang="en"/>
              <a:t>Other built in functions can be found here: </a:t>
            </a:r>
            <a:r>
              <a:rPr lang="en" u="sng">
                <a:solidFill>
                  <a:schemeClr val="hlink"/>
                </a:solidFill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https://docs.python.org/3.8/library/functions.html</a:t>
            </a:r>
            <a:endParaRPr>
              <a:solidFill>
                <a:schemeClr val="hlink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53206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71428"/>
              <a:buChar char="●"/>
            </a:pPr>
            <a:r>
              <a:rPr lang="en"/>
              <a:t>Use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help()</a:t>
            </a:r>
            <a:r>
              <a:rPr lang="en"/>
              <a:t> to look up the documentation for a function, e.g.,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help(abs) 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52380"/>
              <a:buNone/>
            </a:pPr>
            <a:r>
              <a:t/>
            </a:r>
            <a:endParaRPr/>
          </a:p>
          <a:p>
            <a:pPr indent="-50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  <p:pic>
        <p:nvPicPr>
          <p:cNvPr descr="A picture containing table&#10;&#10;Description automatically generated" id="220" name="Google Shape;220;p38"/>
          <p:cNvPicPr preferRelativeResize="0"/>
          <p:nvPr/>
        </p:nvPicPr>
        <p:blipFill rotWithShape="1">
          <a:blip r:embed="rId4">
            <a:alphaModFix/>
          </a:blip>
          <a:srcRect b="0" l="27909" r="0" t="52011"/>
          <a:stretch/>
        </p:blipFill>
        <p:spPr>
          <a:xfrm>
            <a:off x="5103321" y="2129781"/>
            <a:ext cx="1575488" cy="13604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able&#10;&#10;Description automatically generated" id="221" name="Google Shape;221;p38"/>
          <p:cNvPicPr preferRelativeResize="0"/>
          <p:nvPr/>
        </p:nvPicPr>
        <p:blipFill rotWithShape="1">
          <a:blip r:embed="rId4">
            <a:alphaModFix/>
          </a:blip>
          <a:srcRect b="58431" l="27909" r="0" t="0"/>
          <a:stretch/>
        </p:blipFill>
        <p:spPr>
          <a:xfrm>
            <a:off x="2455453" y="2050334"/>
            <a:ext cx="1734643" cy="129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9"/>
          <p:cNvSpPr txBox="1"/>
          <p:nvPr>
            <p:ph type="title"/>
          </p:nvPr>
        </p:nvSpPr>
        <p:spPr>
          <a:xfrm>
            <a:off x="628650" y="440359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44445"/>
              </a:buClr>
              <a:buSzPct val="100000"/>
              <a:buFont typeface="Quattrocento Sans"/>
              <a:buNone/>
            </a:pPr>
            <a:r>
              <a:rPr lang="en"/>
              <a:t>Lecture Content: Functions</a:t>
            </a:r>
            <a:r>
              <a:rPr baseline="30000" lang="en">
                <a:solidFill>
                  <a:schemeClr val="dk1"/>
                </a:solidFill>
              </a:rPr>
              <a:t>2</a:t>
            </a:r>
            <a:endParaRPr/>
          </a:p>
        </p:txBody>
      </p:sp>
      <p:sp>
        <p:nvSpPr>
          <p:cNvPr id="227" name="Google Shape;227;p39"/>
          <p:cNvSpPr txBox="1"/>
          <p:nvPr>
            <p:ph idx="1" type="body"/>
          </p:nvPr>
        </p:nvSpPr>
        <p:spPr>
          <a:xfrm>
            <a:off x="465064" y="917430"/>
            <a:ext cx="8112292" cy="4288381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( [ </a:t>
            </a: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prompt ])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 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2540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</a:rPr>
              <a:t>If the </a:t>
            </a:r>
            <a:r>
              <a:rPr i="1" lang="en">
                <a:solidFill>
                  <a:srgbClr val="222222"/>
                </a:solidFill>
                <a:highlight>
                  <a:srgbClr val="FFFFFF"/>
                </a:highlight>
              </a:rPr>
              <a:t>prompt</a:t>
            </a:r>
            <a:r>
              <a:rPr lang="en">
                <a:solidFill>
                  <a:srgbClr val="222222"/>
                </a:solidFill>
                <a:highlight>
                  <a:srgbClr val="FFFFFF"/>
                </a:highlight>
              </a:rPr>
              <a:t> argument is present, it is written to standard output. The function then reads the line entered by the user in the command line/shell, converts it to a string (stripping a trailing newline), and returns that. </a:t>
            </a:r>
            <a:endParaRPr>
              <a:solidFill>
                <a:schemeClr val="dk1"/>
              </a:solidFill>
            </a:endParaRPr>
          </a:p>
          <a:p>
            <a:pPr indent="-26670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Depending on how we want to process the value entered by the user in our code, we may need to explicitly convert the string returned by </a:t>
            </a:r>
            <a:r>
              <a:rPr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input()</a:t>
            </a:r>
            <a:r>
              <a:rPr lang="en" sz="1600">
                <a:solidFill>
                  <a:schemeClr val="dk1"/>
                </a:solidFill>
              </a:rPr>
              <a:t> using typecasting 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i="1" lang="en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*objects</a:t>
            </a:r>
            <a:r>
              <a:rPr lang="en">
                <a:solidFill>
                  <a:srgbClr val="222222"/>
                </a:solidFill>
                <a:highlight>
                  <a:srgbClr val="FBE54E"/>
                </a:highlight>
              </a:rPr>
              <a:t>, </a:t>
            </a:r>
            <a:r>
              <a:rPr i="1" lang="en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sep=' '</a:t>
            </a:r>
            <a:r>
              <a:rPr lang="en">
                <a:solidFill>
                  <a:srgbClr val="222222"/>
                </a:solidFill>
                <a:highlight>
                  <a:srgbClr val="FBE54E"/>
                </a:highlight>
              </a:rPr>
              <a:t>, </a:t>
            </a:r>
            <a:r>
              <a:rPr i="1" lang="en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end='\n'</a:t>
            </a:r>
            <a:r>
              <a:rPr lang="en">
                <a:solidFill>
                  <a:srgbClr val="222222"/>
                </a:solidFill>
                <a:highlight>
                  <a:srgbClr val="FBE54E"/>
                </a:highlight>
              </a:rPr>
              <a:t>, </a:t>
            </a:r>
            <a:r>
              <a:rPr i="1" lang="en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file=sys.stdout</a:t>
            </a:r>
            <a:r>
              <a:rPr lang="en">
                <a:solidFill>
                  <a:srgbClr val="222222"/>
                </a:solidFill>
                <a:highlight>
                  <a:srgbClr val="FBE54E"/>
                </a:highlight>
              </a:rPr>
              <a:t>, </a:t>
            </a:r>
            <a:r>
              <a:rPr i="1" lang="en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flush=False</a:t>
            </a: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540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</a:rPr>
              <a:t>Print </a:t>
            </a:r>
            <a:r>
              <a:rPr i="1" lang="en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objects</a:t>
            </a:r>
            <a:r>
              <a:rPr lang="en">
                <a:solidFill>
                  <a:srgbClr val="222222"/>
                </a:solidFill>
                <a:highlight>
                  <a:srgbClr val="FFFFFF"/>
                </a:highlight>
              </a:rPr>
              <a:t> to the text stream</a:t>
            </a: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file</a:t>
            </a:r>
            <a:r>
              <a:rPr lang="en">
                <a:solidFill>
                  <a:srgbClr val="222222"/>
                </a:solidFill>
                <a:highlight>
                  <a:srgbClr val="FFFFFF"/>
                </a:highlight>
              </a:rPr>
              <a:t>, separated by </a:t>
            </a:r>
            <a:r>
              <a:rPr i="1" lang="en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sep</a:t>
            </a:r>
            <a:r>
              <a:rPr lang="en">
                <a:solidFill>
                  <a:srgbClr val="222222"/>
                </a:solidFill>
                <a:highlight>
                  <a:srgbClr val="FFFFFF"/>
                </a:highlight>
              </a:rPr>
              <a:t> and followed by </a:t>
            </a:r>
            <a:r>
              <a:rPr i="1" lang="en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end</a:t>
            </a: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>
                <a:solidFill>
                  <a:srgbClr val="222222"/>
                </a:solidFill>
                <a:highlight>
                  <a:srgbClr val="FFFFFF"/>
                </a:highlight>
              </a:rPr>
              <a:t> </a:t>
            </a: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24765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i="1" lang="en" sz="130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sep</a:t>
            </a:r>
            <a:r>
              <a:rPr lang="en" sz="130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" sz="130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end</a:t>
            </a:r>
            <a:r>
              <a:rPr lang="en" sz="130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" sz="130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file</a:t>
            </a:r>
            <a:r>
              <a:rPr lang="en" sz="1300">
                <a:solidFill>
                  <a:srgbClr val="222222"/>
                </a:solidFill>
                <a:highlight>
                  <a:srgbClr val="FFFFFF"/>
                </a:highlight>
              </a:rPr>
              <a:t>, and </a:t>
            </a:r>
            <a:r>
              <a:rPr i="1" lang="en" sz="130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flush</a:t>
            </a:r>
            <a:r>
              <a:rPr lang="en" sz="1300">
                <a:solidFill>
                  <a:srgbClr val="222222"/>
                </a:solidFill>
                <a:highlight>
                  <a:srgbClr val="FFFFFF"/>
                </a:highlight>
              </a:rPr>
              <a:t>, if present, must be given as keyword arguments.</a:t>
            </a:r>
            <a:endParaRPr sz="1300">
              <a:solidFill>
                <a:schemeClr val="dk1"/>
              </a:solidFill>
            </a:endParaRPr>
          </a:p>
          <a:p>
            <a:pPr indent="-1651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0"/>
          <p:cNvSpPr txBox="1"/>
          <p:nvPr>
            <p:ph type="title"/>
          </p:nvPr>
        </p:nvSpPr>
        <p:spPr>
          <a:xfrm>
            <a:off x="628650" y="545636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Quattrocento Sans"/>
              <a:buNone/>
            </a:pPr>
            <a:r>
              <a:rPr lang="en"/>
              <a:t>Examples of functions you might have used…</a:t>
            </a:r>
            <a:endParaRPr/>
          </a:p>
        </p:txBody>
      </p:sp>
      <p:sp>
        <p:nvSpPr>
          <p:cNvPr id="233" name="Google Shape;233;p40"/>
          <p:cNvSpPr txBox="1"/>
          <p:nvPr>
            <p:ph idx="1" type="body"/>
          </p:nvPr>
        </p:nvSpPr>
        <p:spPr>
          <a:xfrm>
            <a:off x="628650" y="1369218"/>
            <a:ext cx="7886700" cy="362660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▪"/>
            </a:pPr>
            <a:r>
              <a:rPr lang="en"/>
              <a:t>Excel!</a:t>
            </a:r>
            <a:endParaRPr/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▪"/>
            </a:pPr>
            <a:r>
              <a:rPr lang="en"/>
              <a:t>Think of your favourite apps on your phone</a:t>
            </a:r>
            <a:endParaRPr/>
          </a:p>
          <a:p>
            <a:pPr indent="-6350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6350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</p:txBody>
      </p:sp>
      <p:pic>
        <p:nvPicPr>
          <p:cNvPr descr="Cheat Sheet of Excel Formulas - Important Excel Formulas" id="234" name="Google Shape;234;p40"/>
          <p:cNvPicPr preferRelativeResize="0"/>
          <p:nvPr/>
        </p:nvPicPr>
        <p:blipFill rotWithShape="1">
          <a:blip r:embed="rId3">
            <a:alphaModFix/>
          </a:blip>
          <a:srcRect b="7379" l="0" r="0" t="14466"/>
          <a:stretch/>
        </p:blipFill>
        <p:spPr>
          <a:xfrm>
            <a:off x="2910923" y="1285384"/>
            <a:ext cx="4574951" cy="2247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1"/>
          <p:cNvSpPr txBox="1"/>
          <p:nvPr>
            <p:ph type="ctrTitle"/>
          </p:nvPr>
        </p:nvSpPr>
        <p:spPr>
          <a:xfrm>
            <a:off x="251960" y="1807109"/>
            <a:ext cx="8543299" cy="67018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Quattrocento Sans"/>
              <a:buNone/>
            </a:pPr>
            <a:r>
              <a:rPr lang="en"/>
              <a:t>Review of Lecture</a:t>
            </a:r>
            <a:endParaRPr/>
          </a:p>
        </p:txBody>
      </p:sp>
      <p:sp>
        <p:nvSpPr>
          <p:cNvPr id="240" name="Google Shape;240;p41"/>
          <p:cNvSpPr txBox="1"/>
          <p:nvPr>
            <p:ph idx="1" type="subTitle"/>
          </p:nvPr>
        </p:nvSpPr>
        <p:spPr>
          <a:xfrm>
            <a:off x="252413" y="2887266"/>
            <a:ext cx="8542735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i="1" lang="en" sz="3000">
                <a:solidFill>
                  <a:schemeClr val="accent2"/>
                </a:solidFill>
              </a:rPr>
              <a:t>Importing and Using Modules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2"/>
          <p:cNvSpPr txBox="1"/>
          <p:nvPr>
            <p:ph type="title"/>
          </p:nvPr>
        </p:nvSpPr>
        <p:spPr>
          <a:xfrm>
            <a:off x="331470" y="384357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44445"/>
              </a:buClr>
              <a:buSzPct val="100000"/>
              <a:buFont typeface="Quattrocento Sans"/>
              <a:buNone/>
            </a:pPr>
            <a:r>
              <a:rPr lang="en"/>
              <a:t>Python Modules</a:t>
            </a:r>
            <a:endParaRPr/>
          </a:p>
        </p:txBody>
      </p:sp>
      <p:sp>
        <p:nvSpPr>
          <p:cNvPr id="246" name="Google Shape;246;p42"/>
          <p:cNvSpPr txBox="1"/>
          <p:nvPr>
            <p:ph idx="1" type="body"/>
          </p:nvPr>
        </p:nvSpPr>
        <p:spPr>
          <a:xfrm>
            <a:off x="331365" y="879584"/>
            <a:ext cx="8702678" cy="419183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431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en" sz="2000"/>
              <a:t>Various statements, including function and class definitions (which will be introduced in later lectures) can be stored in separate Python files, called </a:t>
            </a:r>
            <a:r>
              <a:rPr b="1" lang="en" sz="2000"/>
              <a:t>modules</a:t>
            </a:r>
            <a:r>
              <a:rPr lang="en" sz="2000"/>
              <a:t>.</a:t>
            </a:r>
            <a:endParaRPr sz="2000"/>
          </a:p>
          <a:p>
            <a:pPr indent="-254000" lvl="0" marL="431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-342900" lvl="0" marL="431800" rtl="0" algn="l">
              <a:lnSpc>
                <a:spcPct val="14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</a:pPr>
            <a:r>
              <a:rPr lang="en" sz="2000"/>
              <a:t>To get access to the functions defined in a module, you need to import the module.</a:t>
            </a:r>
            <a:endParaRPr sz="2000"/>
          </a:p>
          <a:p>
            <a:pPr indent="-177800" lvl="2" marL="1117600" rtl="0" algn="l">
              <a:lnSpc>
                <a:spcPct val="140000"/>
              </a:lnSpc>
              <a:spcBef>
                <a:spcPts val="400"/>
              </a:spcBef>
              <a:spcAft>
                <a:spcPts val="0"/>
              </a:spcAft>
              <a:buSzPts val="1400"/>
              <a:buChar char="▪"/>
            </a:pPr>
            <a:r>
              <a:rPr lang="en" sz="2000"/>
              <a:t>Typical form of importing a module: </a:t>
            </a:r>
            <a:endParaRPr sz="2000"/>
          </a:p>
          <a:p>
            <a:pPr indent="0" lvl="0" marL="342900" rtl="0" algn="l">
              <a:lnSpc>
                <a:spcPct val="140000"/>
              </a:lnSpc>
              <a:spcBef>
                <a:spcPts val="900"/>
              </a:spcBef>
              <a:spcAft>
                <a:spcPts val="0"/>
              </a:spcAft>
              <a:buSzPts val="2000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              </a:t>
            </a:r>
            <a:r>
              <a:rPr b="1" lang="en" sz="2000">
                <a:latin typeface="Courier New"/>
                <a:ea typeface="Courier New"/>
                <a:cs typeface="Courier New"/>
                <a:sym typeface="Courier New"/>
              </a:rPr>
              <a:t>import module_name</a:t>
            </a:r>
            <a:endParaRPr b="1"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-177800" lvl="2" marL="1117600" rtl="0" algn="l">
              <a:lnSpc>
                <a:spcPct val="140000"/>
              </a:lnSpc>
              <a:spcBef>
                <a:spcPts val="900"/>
              </a:spcBef>
              <a:spcAft>
                <a:spcPts val="0"/>
              </a:spcAft>
              <a:buSzPts val="1400"/>
              <a:buChar char="▪"/>
            </a:pPr>
            <a:r>
              <a:rPr lang="en" sz="2000"/>
              <a:t>To access a function within a module: 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88900" rtl="0" algn="l">
              <a:lnSpc>
                <a:spcPct val="140000"/>
              </a:lnSpc>
              <a:spcBef>
                <a:spcPts val="900"/>
              </a:spcBef>
              <a:spcAft>
                <a:spcPts val="0"/>
              </a:spcAft>
              <a:buSzPts val="1400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                module_name.function_name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3"/>
          <p:cNvSpPr txBox="1"/>
          <p:nvPr>
            <p:ph type="title"/>
          </p:nvPr>
        </p:nvSpPr>
        <p:spPr>
          <a:xfrm>
            <a:off x="333268" y="394374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44445"/>
              </a:buClr>
              <a:buSzPct val="100000"/>
              <a:buFont typeface="Quattrocento Sans"/>
              <a:buNone/>
            </a:pPr>
            <a:r>
              <a:rPr lang="en"/>
              <a:t>Python's Built-in modules Modules</a:t>
            </a:r>
            <a:endParaRPr/>
          </a:p>
        </p:txBody>
      </p:sp>
      <p:sp>
        <p:nvSpPr>
          <p:cNvPr id="252" name="Google Shape;252;p43"/>
          <p:cNvSpPr txBox="1"/>
          <p:nvPr>
            <p:ph idx="1" type="body"/>
          </p:nvPr>
        </p:nvSpPr>
        <p:spPr>
          <a:xfrm>
            <a:off x="369893" y="1613158"/>
            <a:ext cx="8506955" cy="326716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92500"/>
          </a:bodyPr>
          <a:lstStyle/>
          <a:p>
            <a:pPr indent="-342106" lvl="0" marL="431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71428"/>
              <a:buChar char="▪"/>
            </a:pPr>
            <a:r>
              <a:rPr lang="en"/>
              <a:t>Built-in modules we use in this course: 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math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/>
              <a:t>and 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csv</a:t>
            </a:r>
            <a:r>
              <a:rPr lang="en"/>
              <a:t>. </a:t>
            </a:r>
            <a:endParaRPr/>
          </a:p>
          <a:p>
            <a:pPr indent="-254000" lvl="0" marL="431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71428"/>
              <a:buNone/>
            </a:pPr>
            <a:r>
              <a:t/>
            </a:r>
            <a:endParaRPr/>
          </a:p>
          <a:p>
            <a:pPr indent="-342106" lvl="0" marL="431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71428"/>
              <a:buChar char="▪"/>
            </a:pPr>
            <a:r>
              <a:rPr lang="en"/>
              <a:t>Example:    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import math</a:t>
            </a:r>
            <a:endParaRPr/>
          </a:p>
          <a:p>
            <a:pPr indent="0" lvl="0" marL="88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71428"/>
              <a:buNone/>
            </a:pP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        </a:t>
            </a:r>
            <a:endParaRPr/>
          </a:p>
          <a:p>
            <a:pPr indent="0" lvl="0" marL="88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71428"/>
              <a:buNone/>
            </a:pP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           print(math.abs(-4)) </a:t>
            </a:r>
            <a:endParaRPr/>
          </a:p>
          <a:p>
            <a:pPr indent="-254000" lvl="0" marL="431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71428"/>
              <a:buNone/>
            </a:pPr>
            <a:r>
              <a:t/>
            </a:r>
            <a:endParaRPr/>
          </a:p>
          <a:p>
            <a:pPr indent="0" lvl="0" marL="88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71428"/>
              <a:buNone/>
            </a:pPr>
            <a:r>
              <a:t/>
            </a:r>
            <a:endParaRPr/>
          </a:p>
          <a:p>
            <a:pPr indent="-215106" lvl="1" marL="6477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ct val="71428"/>
              <a:buChar char="▪"/>
            </a:pPr>
            <a:r>
              <a:rPr lang="en" sz="2100"/>
              <a:t>There are many other cool, open source Python libraries, e.g., NumPy, Pandas, scikit-learn, but we won’t cover them in this course and you are not allowed to use them in lab assignments or exams!</a:t>
            </a:r>
            <a:endParaRPr sz="2100"/>
          </a:p>
          <a:p>
            <a:pPr indent="-50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4"/>
          <p:cNvSpPr txBox="1"/>
          <p:nvPr>
            <p:ph type="ctrTitle"/>
          </p:nvPr>
        </p:nvSpPr>
        <p:spPr>
          <a:xfrm>
            <a:off x="251960" y="1807109"/>
            <a:ext cx="8543299" cy="67018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Quattrocento Sans"/>
              <a:buNone/>
            </a:pPr>
            <a:r>
              <a:rPr lang="en"/>
              <a:t>Practice Problems</a:t>
            </a:r>
            <a:endParaRPr/>
          </a:p>
        </p:txBody>
      </p:sp>
      <p:sp>
        <p:nvSpPr>
          <p:cNvPr id="258" name="Google Shape;258;p44"/>
          <p:cNvSpPr txBox="1"/>
          <p:nvPr>
            <p:ph idx="1" type="subTitle"/>
          </p:nvPr>
        </p:nvSpPr>
        <p:spPr>
          <a:xfrm>
            <a:off x="251960" y="2886749"/>
            <a:ext cx="8543299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ll-type-id" id="263" name="Google Shape;263;p4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000" y="1657350"/>
            <a:ext cx="1828800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-id" id="264" name="Google Shape;264;p45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12020" y="508000"/>
            <a:ext cx="874500" cy="382594"/>
          </a:xfrm>
          <a:prstGeom prst="rect">
            <a:avLst/>
          </a:prstGeom>
          <a:noFill/>
          <a:ln>
            <a:noFill/>
          </a:ln>
        </p:spPr>
      </p:pic>
      <p:sp>
        <p:nvSpPr>
          <p:cNvPr descr="title-id" id="265" name="Google Shape;265;p45"/>
          <p:cNvSpPr txBox="1"/>
          <p:nvPr/>
        </p:nvSpPr>
        <p:spPr>
          <a:xfrm>
            <a:off x="2590800" y="1928813"/>
            <a:ext cx="60453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rPr>
              <a:t>What is printed when this code is run?</a:t>
            </a:r>
            <a:endParaRPr b="1" sz="3600">
              <a:solidFill>
                <a:srgbClr val="5B5B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descr="footer-id" id="266" name="Google Shape;266;p45"/>
          <p:cNvSpPr txBox="1"/>
          <p:nvPr/>
        </p:nvSpPr>
        <p:spPr>
          <a:xfrm>
            <a:off x="2590800" y="4381500"/>
            <a:ext cx="6299100" cy="3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rPr>
              <a:t>ⓘ</a:t>
            </a:r>
            <a:r>
              <a:rPr lang="en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rPr>
              <a:t> Start presenting to display the poll results on this slide.</a:t>
            </a:r>
            <a:endParaRPr>
              <a:solidFill>
                <a:srgbClr val="5B5B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6"/>
          <p:cNvSpPr txBox="1"/>
          <p:nvPr>
            <p:ph type="title"/>
          </p:nvPr>
        </p:nvSpPr>
        <p:spPr>
          <a:xfrm>
            <a:off x="628650" y="545636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Quattrocento Sans"/>
              <a:buNone/>
            </a:pPr>
            <a:r>
              <a:rPr lang="en"/>
              <a:t>Review Practice Problem 1</a:t>
            </a:r>
            <a:endParaRPr/>
          </a:p>
        </p:txBody>
      </p:sp>
      <p:sp>
        <p:nvSpPr>
          <p:cNvPr id="272" name="Google Shape;272;p46"/>
          <p:cNvSpPr txBox="1"/>
          <p:nvPr>
            <p:ph idx="1" type="body"/>
          </p:nvPr>
        </p:nvSpPr>
        <p:spPr>
          <a:xfrm>
            <a:off x="4887944" y="1369218"/>
            <a:ext cx="3627406" cy="362660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What is printed when this code is run?</a:t>
            </a:r>
            <a:endParaRPr/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</p:txBody>
      </p:sp>
      <p:sp>
        <p:nvSpPr>
          <p:cNvPr id="273" name="Google Shape;273;p46"/>
          <p:cNvSpPr txBox="1"/>
          <p:nvPr/>
        </p:nvSpPr>
        <p:spPr>
          <a:xfrm>
            <a:off x="4887944" y="2752880"/>
            <a:ext cx="2999925" cy="135337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rmAutofit fontScale="92500" lnSpcReduction="10000"/>
          </a:bodyPr>
          <a:lstStyle/>
          <a:p>
            <a:pPr indent="-382111" lvl="0" marL="4953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EE5"/>
              </a:buClr>
              <a:buSzPct val="52380"/>
              <a:buFont typeface="Quattrocento Sans"/>
              <a:buAutoNum type="alphaUcPeriod"/>
            </a:pPr>
            <a:r>
              <a:rPr b="1" lang="en" sz="21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4,5,5</a:t>
            </a:r>
            <a:endParaRPr sz="1100"/>
          </a:p>
          <a:p>
            <a:pPr indent="-382111" lvl="0" marL="4953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EE5"/>
              </a:buClr>
              <a:buSzPct val="52380"/>
              <a:buFont typeface="Quattrocento Sans"/>
              <a:buAutoNum type="alphaUcPeriod"/>
            </a:pPr>
            <a:r>
              <a:rPr b="1" lang="en" sz="21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4,1,4</a:t>
            </a:r>
            <a:endParaRPr sz="1100"/>
          </a:p>
          <a:p>
            <a:pPr indent="-382111" lvl="0" marL="4953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EE5"/>
              </a:buClr>
              <a:buSzPct val="52380"/>
              <a:buFont typeface="Quattrocento Sans"/>
              <a:buAutoNum type="alphaUcPeriod"/>
            </a:pPr>
            <a:r>
              <a:rPr b="1" lang="en" sz="2100">
                <a:solidFill>
                  <a:srgbClr val="00B05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4,1,2</a:t>
            </a:r>
            <a:endParaRPr sz="1100"/>
          </a:p>
          <a:p>
            <a:pPr indent="-382111" lvl="0" marL="4953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EE5"/>
              </a:buClr>
              <a:buSzPct val="52380"/>
              <a:buFont typeface="Quattrocento Sans"/>
              <a:buAutoNum type="alphaUcPeriod"/>
            </a:pPr>
            <a:r>
              <a:rPr b="1" lang="en" sz="21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4,1,1</a:t>
            </a:r>
            <a:endParaRPr sz="1100"/>
          </a:p>
          <a:p>
            <a:pPr indent="-382111" lvl="0" marL="4953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EE5"/>
              </a:buClr>
              <a:buSzPct val="52380"/>
              <a:buFont typeface="Quattrocento Sans"/>
              <a:buAutoNum type="alphaUcPeriod"/>
            </a:pPr>
            <a:r>
              <a:rPr b="1" lang="en" sz="21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None of the above</a:t>
            </a:r>
            <a:endParaRPr sz="1100"/>
          </a:p>
        </p:txBody>
      </p:sp>
      <p:pic>
        <p:nvPicPr>
          <p:cNvPr id="274" name="Google Shape;274;p46"/>
          <p:cNvPicPr preferRelativeResize="0"/>
          <p:nvPr/>
        </p:nvPicPr>
        <p:blipFill rotWithShape="1">
          <a:blip r:embed="rId3">
            <a:alphaModFix/>
          </a:blip>
          <a:srcRect b="7797" l="3042" r="49244" t="22220"/>
          <a:stretch/>
        </p:blipFill>
        <p:spPr>
          <a:xfrm>
            <a:off x="546522" y="1659975"/>
            <a:ext cx="4272600" cy="231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ll-type-id" id="279" name="Google Shape;279;p47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000" y="1657350"/>
            <a:ext cx="1828800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-id" id="280" name="Google Shape;280;p47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12020" y="508000"/>
            <a:ext cx="874500" cy="382594"/>
          </a:xfrm>
          <a:prstGeom prst="rect">
            <a:avLst/>
          </a:prstGeom>
          <a:noFill/>
          <a:ln>
            <a:noFill/>
          </a:ln>
        </p:spPr>
      </p:pic>
      <p:sp>
        <p:nvSpPr>
          <p:cNvPr descr="title-id" id="281" name="Google Shape;281;p47"/>
          <p:cNvSpPr txBox="1"/>
          <p:nvPr/>
        </p:nvSpPr>
        <p:spPr>
          <a:xfrm>
            <a:off x="2590800" y="1928813"/>
            <a:ext cx="60453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rPr>
              <a:t>What is the mistake in this code? </a:t>
            </a:r>
            <a:endParaRPr b="1" sz="3600">
              <a:solidFill>
                <a:srgbClr val="5B5B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descr="footer-id" id="282" name="Google Shape;282;p47"/>
          <p:cNvSpPr txBox="1"/>
          <p:nvPr/>
        </p:nvSpPr>
        <p:spPr>
          <a:xfrm>
            <a:off x="2590800" y="4381500"/>
            <a:ext cx="6299100" cy="3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rPr>
              <a:t>ⓘ</a:t>
            </a:r>
            <a:r>
              <a:rPr lang="en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rPr>
              <a:t> Start presenting to display the poll results on this slide.</a:t>
            </a:r>
            <a:endParaRPr>
              <a:solidFill>
                <a:srgbClr val="5B5B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/>
          <p:nvPr>
            <p:ph type="title"/>
          </p:nvPr>
        </p:nvSpPr>
        <p:spPr>
          <a:xfrm>
            <a:off x="6219600" y="1013646"/>
            <a:ext cx="2924400" cy="19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44445"/>
              </a:buClr>
              <a:buSzPts val="2500"/>
              <a:buFont typeface="Quattrocento Sans"/>
              <a:buNone/>
            </a:pPr>
            <a:r>
              <a:rPr b="1" lang="en" sz="3900">
                <a:solidFill>
                  <a:schemeClr val="accent1"/>
                </a:solidFill>
              </a:rPr>
              <a:t>Learning Objectives</a:t>
            </a:r>
            <a:endParaRPr b="1" sz="3900">
              <a:solidFill>
                <a:schemeClr val="accent1"/>
              </a:solidFill>
            </a:endParaRPr>
          </a:p>
        </p:txBody>
      </p:sp>
      <p:sp>
        <p:nvSpPr>
          <p:cNvPr id="83" name="Google Shape;83;p21"/>
          <p:cNvSpPr txBox="1"/>
          <p:nvPr>
            <p:ph idx="1" type="body"/>
          </p:nvPr>
        </p:nvSpPr>
        <p:spPr>
          <a:xfrm>
            <a:off x="273300" y="376082"/>
            <a:ext cx="8597400" cy="3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38"/>
              <a:buNone/>
            </a:pPr>
            <a:r>
              <a:rPr lang="en" sz="1937">
                <a:solidFill>
                  <a:schemeClr val="lt1"/>
                </a:solidFill>
              </a:rPr>
              <a:t>Upon completing this tutorial, the students should be able to:</a:t>
            </a:r>
            <a:endParaRPr sz="1937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313"/>
              <a:buNone/>
            </a:pPr>
            <a:r>
              <a:t/>
            </a:r>
            <a:endParaRPr sz="1812">
              <a:solidFill>
                <a:schemeClr val="lt1"/>
              </a:solidFill>
            </a:endParaRPr>
          </a:p>
          <a:p>
            <a:pPr indent="-305593" lvl="0" marL="3429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813"/>
              <a:buAutoNum type="arabicPeriod"/>
            </a:pPr>
            <a:r>
              <a:rPr lang="en" sz="1812">
                <a:solidFill>
                  <a:schemeClr val="lt1"/>
                </a:solidFill>
              </a:rPr>
              <a:t>Understand the general concept of "function"</a:t>
            </a:r>
            <a:endParaRPr sz="1812">
              <a:solidFill>
                <a:schemeClr val="lt1"/>
              </a:solidFill>
            </a:endParaRPr>
          </a:p>
          <a:p>
            <a:pPr indent="-305593" lvl="0" marL="3429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13"/>
              <a:buAutoNum type="arabicPeriod"/>
            </a:pPr>
            <a:r>
              <a:rPr lang="en" sz="1812">
                <a:solidFill>
                  <a:schemeClr val="lt1"/>
                </a:solidFill>
              </a:rPr>
              <a:t>Recognize Python function calls</a:t>
            </a:r>
            <a:endParaRPr sz="1812">
              <a:solidFill>
                <a:schemeClr val="lt1"/>
              </a:solidFill>
            </a:endParaRPr>
          </a:p>
          <a:p>
            <a:pPr indent="-305593" lvl="0" marL="3429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13"/>
              <a:buAutoNum type="arabicPeriod"/>
            </a:pPr>
            <a:r>
              <a:rPr lang="en" sz="1812">
                <a:solidFill>
                  <a:schemeClr val="lt1"/>
                </a:solidFill>
              </a:rPr>
              <a:t>Recognize Python function definitions </a:t>
            </a:r>
            <a:endParaRPr sz="1812">
              <a:solidFill>
                <a:schemeClr val="lt1"/>
              </a:solidFill>
            </a:endParaRPr>
          </a:p>
          <a:p>
            <a:pPr indent="-305593" lvl="0" marL="3429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13"/>
              <a:buAutoNum type="arabicPeriod"/>
            </a:pPr>
            <a:r>
              <a:rPr lang="en" sz="1812">
                <a:solidFill>
                  <a:schemeClr val="lt1"/>
                </a:solidFill>
              </a:rPr>
              <a:t>Know how to define a function (header + body)</a:t>
            </a:r>
            <a:endParaRPr sz="1812">
              <a:solidFill>
                <a:schemeClr val="lt1"/>
              </a:solidFill>
            </a:endParaRPr>
          </a:p>
          <a:p>
            <a:pPr indent="-305593" lvl="0" marL="3429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813"/>
              <a:buAutoNum type="arabicPeriod"/>
            </a:pPr>
            <a:r>
              <a:rPr lang="en" sz="1812">
                <a:solidFill>
                  <a:schemeClr val="lt1"/>
                </a:solidFill>
              </a:rPr>
              <a:t>Understand the use of</a:t>
            </a:r>
            <a:r>
              <a:rPr lang="en" sz="1812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Python </a:t>
            </a:r>
            <a:r>
              <a:rPr i="1" lang="en" sz="1812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return </a:t>
            </a:r>
            <a:r>
              <a:rPr lang="en" sz="1812">
                <a:solidFill>
                  <a:schemeClr val="lt1"/>
                </a:solidFill>
              </a:rPr>
              <a:t>statement</a:t>
            </a:r>
            <a:endParaRPr sz="1812">
              <a:solidFill>
                <a:schemeClr val="lt1"/>
              </a:solidFill>
            </a:endParaRPr>
          </a:p>
          <a:p>
            <a:pPr indent="-305593" lvl="0" marL="3429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13"/>
              <a:buAutoNum type="arabicPeriod"/>
            </a:pPr>
            <a:r>
              <a:rPr lang="en" sz="1812">
                <a:solidFill>
                  <a:schemeClr val="lt1"/>
                </a:solidFill>
              </a:rPr>
              <a:t>Know how to return a value from a function using a return statement</a:t>
            </a:r>
            <a:endParaRPr sz="1812">
              <a:solidFill>
                <a:schemeClr val="lt1"/>
              </a:solidFill>
            </a:endParaRPr>
          </a:p>
          <a:p>
            <a:pPr indent="-305593" lvl="0" marL="3429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813"/>
              <a:buAutoNum type="arabicPeriod"/>
            </a:pPr>
            <a:r>
              <a:rPr lang="en" sz="1812">
                <a:solidFill>
                  <a:schemeClr val="lt1"/>
                </a:solidFill>
              </a:rPr>
              <a:t>Understand  the general concept  of "variable scope" </a:t>
            </a:r>
            <a:endParaRPr sz="1812">
              <a:solidFill>
                <a:schemeClr val="lt1"/>
              </a:solidFill>
            </a:endParaRPr>
          </a:p>
          <a:p>
            <a:pPr indent="-305593" lvl="0" marL="3429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813"/>
              <a:buAutoNum type="arabicPeriod"/>
            </a:pPr>
            <a:r>
              <a:rPr lang="en" sz="1812">
                <a:solidFill>
                  <a:schemeClr val="lt1"/>
                </a:solidFill>
              </a:rPr>
              <a:t>Understand the general concept of built-in "function"</a:t>
            </a:r>
            <a:endParaRPr sz="1812">
              <a:solidFill>
                <a:schemeClr val="lt1"/>
              </a:solidFill>
            </a:endParaRPr>
          </a:p>
          <a:p>
            <a:pPr indent="-305593" lvl="0" marL="3429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13"/>
              <a:buAutoNum type="arabicPeriod"/>
            </a:pPr>
            <a:r>
              <a:rPr lang="en" sz="1812">
                <a:solidFill>
                  <a:schemeClr val="lt1"/>
                </a:solidFill>
              </a:rPr>
              <a:t>Know how to import modules</a:t>
            </a:r>
            <a:endParaRPr sz="1812">
              <a:solidFill>
                <a:schemeClr val="lt1"/>
              </a:solidFill>
            </a:endParaRPr>
          </a:p>
          <a:p>
            <a:pPr indent="-305593" lvl="0" marL="3429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13"/>
              <a:buAutoNum type="arabicPeriod"/>
            </a:pPr>
            <a:r>
              <a:rPr lang="en" sz="1812">
                <a:solidFill>
                  <a:schemeClr val="lt1"/>
                </a:solidFill>
              </a:rPr>
              <a:t>Know how to access a function defined in a module they imported </a:t>
            </a:r>
            <a:endParaRPr sz="1812"/>
          </a:p>
          <a:p>
            <a:pPr indent="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8"/>
          <p:cNvSpPr txBox="1"/>
          <p:nvPr>
            <p:ph type="title"/>
          </p:nvPr>
        </p:nvSpPr>
        <p:spPr>
          <a:xfrm>
            <a:off x="537900" y="378410"/>
            <a:ext cx="7886700" cy="4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Quattrocento Sans"/>
              <a:buNone/>
            </a:pPr>
            <a:r>
              <a:rPr lang="en"/>
              <a:t>Review Practice Problem 2</a:t>
            </a:r>
            <a:endParaRPr/>
          </a:p>
        </p:txBody>
      </p:sp>
      <p:sp>
        <p:nvSpPr>
          <p:cNvPr id="288" name="Google Shape;288;p48"/>
          <p:cNvSpPr txBox="1"/>
          <p:nvPr>
            <p:ph idx="1" type="body"/>
          </p:nvPr>
        </p:nvSpPr>
        <p:spPr>
          <a:xfrm>
            <a:off x="5661244" y="1369218"/>
            <a:ext cx="3627300" cy="31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What is the mistake in this code? </a:t>
            </a:r>
            <a:endParaRPr/>
          </a:p>
          <a:p>
            <a:pPr indent="-279400" lvl="0" marL="4572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  <a:p>
            <a:pPr indent="0" lvl="0" marL="1143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  <a:p>
            <a:pPr indent="-279400" lvl="0" marL="4572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  <a:p>
            <a:pPr indent="-279400" lvl="0" marL="4572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  <p:pic>
        <p:nvPicPr>
          <p:cNvPr descr="Text&#10;&#10;Description automatically generated" id="289" name="Google Shape;289;p48"/>
          <p:cNvPicPr preferRelativeResize="0"/>
          <p:nvPr/>
        </p:nvPicPr>
        <p:blipFill rotWithShape="1">
          <a:blip r:embed="rId3">
            <a:alphaModFix/>
          </a:blip>
          <a:srcRect b="24786" l="10494" r="25801" t="11691"/>
          <a:stretch/>
        </p:blipFill>
        <p:spPr>
          <a:xfrm>
            <a:off x="537898" y="808752"/>
            <a:ext cx="4551400" cy="4182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9"/>
          <p:cNvSpPr txBox="1"/>
          <p:nvPr>
            <p:ph type="title"/>
          </p:nvPr>
        </p:nvSpPr>
        <p:spPr>
          <a:xfrm>
            <a:off x="628650" y="545636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Quattrocento Sans"/>
              <a:buNone/>
            </a:pPr>
            <a:r>
              <a:rPr lang="en"/>
              <a:t>Coding Problem 1</a:t>
            </a:r>
            <a:endParaRPr/>
          </a:p>
        </p:txBody>
      </p:sp>
      <p:sp>
        <p:nvSpPr>
          <p:cNvPr id="295" name="Google Shape;295;p49"/>
          <p:cNvSpPr txBox="1"/>
          <p:nvPr>
            <p:ph idx="1" type="body"/>
          </p:nvPr>
        </p:nvSpPr>
        <p:spPr>
          <a:xfrm>
            <a:off x="628650" y="1369218"/>
            <a:ext cx="7886700" cy="362660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400"/>
              <a:t>Write a function to convert an angle expressed in degrees to radians. </a:t>
            </a:r>
            <a:endParaRPr b="1"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HINT: You can import modules. Are there any built-in functions from the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math </a:t>
            </a:r>
            <a:r>
              <a:rPr lang="en"/>
              <a:t>module that can help ?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Things to consider before you start writing your code:</a:t>
            </a:r>
            <a:endParaRPr/>
          </a:p>
          <a:p>
            <a:pPr indent="-2540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What would be the parameters of your function?</a:t>
            </a:r>
            <a:endParaRPr/>
          </a:p>
          <a:p>
            <a:pPr indent="-2540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What should the function output?</a:t>
            </a:r>
            <a:endParaRPr/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0"/>
          <p:cNvSpPr txBox="1"/>
          <p:nvPr>
            <p:ph type="title"/>
          </p:nvPr>
        </p:nvSpPr>
        <p:spPr>
          <a:xfrm>
            <a:off x="628650" y="545636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Quattrocento Sans"/>
              <a:buNone/>
            </a:pPr>
            <a:r>
              <a:rPr lang="en"/>
              <a:t>Coding Problem 2</a:t>
            </a:r>
            <a:endParaRPr/>
          </a:p>
        </p:txBody>
      </p:sp>
      <p:sp>
        <p:nvSpPr>
          <p:cNvPr id="301" name="Google Shape;301;p50"/>
          <p:cNvSpPr txBox="1"/>
          <p:nvPr>
            <p:ph idx="1" type="body"/>
          </p:nvPr>
        </p:nvSpPr>
        <p:spPr>
          <a:xfrm>
            <a:off x="628650" y="1369218"/>
            <a:ext cx="7886700" cy="362660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77500" lnSpcReduction="20000"/>
          </a:bodyPr>
          <a:lstStyle/>
          <a:p>
            <a:pPr indent="0" lvl="0" marL="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ct val="94898"/>
              <a:buNone/>
            </a:pPr>
            <a:r>
              <a:rPr b="1" lang="en" sz="2529"/>
              <a:t>Write a function with 3 inputs: the minimum speed limit and maximum speed limit of that street, as well as your current speed</a:t>
            </a:r>
            <a:endParaRPr sz="2529"/>
          </a:p>
          <a:p>
            <a:pPr indent="0" lvl="0" marL="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ct val="94898"/>
              <a:buNone/>
            </a:pPr>
            <a:r>
              <a:t/>
            </a:r>
            <a:endParaRPr sz="2529"/>
          </a:p>
          <a:p>
            <a:pPr indent="0" lvl="0" marL="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ct val="94898"/>
              <a:buNone/>
            </a:pPr>
            <a:r>
              <a:rPr b="1" lang="en" sz="2529"/>
              <a:t>Return a number to the user telling them whether they are obeying speed limit rules (number itself), and if not, which speed limit they are breaking (minimum or maximum)</a:t>
            </a:r>
            <a:endParaRPr sz="2529"/>
          </a:p>
          <a:p>
            <a:pPr indent="0" lvl="0" marL="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 sz="1800"/>
              <a:t>Hint:</a:t>
            </a:r>
            <a:endParaRPr b="1" sz="2400"/>
          </a:p>
          <a:p>
            <a:pPr indent="0" lvl="0" marL="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 sz="1800"/>
              <a:t>There are functions that take in values and return their minimum and maximum</a:t>
            </a:r>
            <a:endParaRPr/>
          </a:p>
          <a:p>
            <a:pPr indent="-203200" lvl="0" marL="3429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 Symbols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 sz="2400"/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Noto Sans Symbols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ct val="62500"/>
              <a:buNone/>
            </a:pPr>
            <a:r>
              <a:t/>
            </a:r>
            <a:endParaRPr b="1" sz="24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ll-type-id" id="306" name="Google Shape;306;p51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000" y="1657350"/>
            <a:ext cx="1828800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-id" id="307" name="Google Shape;307;p51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12020" y="508000"/>
            <a:ext cx="874500" cy="382594"/>
          </a:xfrm>
          <a:prstGeom prst="rect">
            <a:avLst/>
          </a:prstGeom>
          <a:noFill/>
          <a:ln>
            <a:noFill/>
          </a:ln>
        </p:spPr>
      </p:pic>
      <p:sp>
        <p:nvSpPr>
          <p:cNvPr descr="title-id" id="308" name="Google Shape;308;p51"/>
          <p:cNvSpPr txBox="1"/>
          <p:nvPr/>
        </p:nvSpPr>
        <p:spPr>
          <a:xfrm>
            <a:off x="2590800" y="1928813"/>
            <a:ext cx="60453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rPr>
              <a:t>Any questions?</a:t>
            </a:r>
            <a:endParaRPr b="1" sz="3600">
              <a:solidFill>
                <a:srgbClr val="5B5B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descr="footer-id" id="309" name="Google Shape;309;p51"/>
          <p:cNvSpPr txBox="1"/>
          <p:nvPr/>
        </p:nvSpPr>
        <p:spPr>
          <a:xfrm>
            <a:off x="2590800" y="4381500"/>
            <a:ext cx="6299100" cy="3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rPr>
              <a:t>ⓘ</a:t>
            </a:r>
            <a:r>
              <a:rPr lang="en">
                <a:solidFill>
                  <a:srgbClr val="5B5B5B"/>
                </a:solidFill>
                <a:latin typeface="Roboto"/>
                <a:ea typeface="Roboto"/>
                <a:cs typeface="Roboto"/>
                <a:sym typeface="Roboto"/>
              </a:rPr>
              <a:t> Start presenting to display the poll results on this slide.</a:t>
            </a:r>
            <a:endParaRPr>
              <a:solidFill>
                <a:srgbClr val="5B5B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2"/>
          <p:cNvSpPr txBox="1"/>
          <p:nvPr>
            <p:ph type="ctrTitle"/>
          </p:nvPr>
        </p:nvSpPr>
        <p:spPr>
          <a:xfrm>
            <a:off x="251960" y="1807109"/>
            <a:ext cx="8543299" cy="67018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Quattrocento Sans"/>
              <a:buNone/>
            </a:pPr>
            <a:r>
              <a:rPr lang="en"/>
              <a:t>Review of Lab 1</a:t>
            </a:r>
            <a:endParaRPr/>
          </a:p>
        </p:txBody>
      </p:sp>
      <p:sp>
        <p:nvSpPr>
          <p:cNvPr id="89" name="Google Shape;89;p22"/>
          <p:cNvSpPr txBox="1"/>
          <p:nvPr>
            <p:ph idx="1" type="subTitle"/>
          </p:nvPr>
        </p:nvSpPr>
        <p:spPr>
          <a:xfrm>
            <a:off x="252413" y="2887266"/>
            <a:ext cx="8542735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i="1" lang="en" sz="3000">
                <a:solidFill>
                  <a:schemeClr val="accent2"/>
                </a:solidFill>
              </a:rPr>
              <a:t>Errors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/>
          <p:nvPr>
            <p:ph type="title"/>
          </p:nvPr>
        </p:nvSpPr>
        <p:spPr>
          <a:xfrm>
            <a:off x="628650" y="545636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44445"/>
              </a:buClr>
              <a:buSzPct val="100000"/>
              <a:buFont typeface="Quattrocento Sans"/>
              <a:buNone/>
            </a:pPr>
            <a:r>
              <a:rPr lang="en" sz="3300"/>
              <a:t>Lab 1: Review of Errors</a:t>
            </a:r>
            <a:r>
              <a:rPr baseline="30000" lang="en" sz="3300">
                <a:solidFill>
                  <a:schemeClr val="dk1"/>
                </a:solidFill>
              </a:rPr>
              <a:t>1</a:t>
            </a:r>
            <a:r>
              <a:rPr lang="en" sz="3300"/>
              <a:t> </a:t>
            </a:r>
            <a:endParaRPr/>
          </a:p>
        </p:txBody>
      </p:sp>
      <p:sp>
        <p:nvSpPr>
          <p:cNvPr id="95" name="Google Shape;95;p23"/>
          <p:cNvSpPr txBox="1"/>
          <p:nvPr>
            <p:ph idx="1" type="body"/>
          </p:nvPr>
        </p:nvSpPr>
        <p:spPr>
          <a:xfrm>
            <a:off x="514802" y="1418955"/>
            <a:ext cx="4915847" cy="126216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10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rPr b="1" i="1" lang="en" sz="1700">
                <a:solidFill>
                  <a:srgbClr val="000000"/>
                </a:solidFill>
              </a:rPr>
              <a:t>Syntax Errors:</a:t>
            </a:r>
            <a:r>
              <a:rPr i="1" lang="en" sz="1700">
                <a:solidFill>
                  <a:srgbClr val="000000"/>
                </a:solidFill>
              </a:rPr>
              <a:t> </a:t>
            </a:r>
            <a:r>
              <a:rPr i="1" lang="en" sz="1700"/>
              <a:t>occur when your code breaks the syntactic rules of the language (e.g., your code contains unbalanced brackets, identifiers, such as variable or function names, that do not obey the rules)</a:t>
            </a:r>
            <a:endParaRPr i="1" sz="1700"/>
          </a:p>
          <a:p>
            <a:pPr indent="-127000" lvl="0" marL="3048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t/>
            </a:r>
            <a:endParaRPr i="1" sz="1600"/>
          </a:p>
          <a:p>
            <a:pPr indent="-127000" lvl="0" marL="3048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t/>
            </a:r>
            <a:endParaRPr i="1" sz="1600">
              <a:solidFill>
                <a:srgbClr val="0000FF"/>
              </a:solidFill>
              <a:highlight>
                <a:srgbClr val="FFFF00"/>
              </a:highlight>
            </a:endParaRPr>
          </a:p>
        </p:txBody>
      </p:sp>
      <p:pic>
        <p:nvPicPr>
          <p:cNvPr descr="Table&#10;&#10;Description automatically generated" id="96" name="Google Shape;96;p23"/>
          <p:cNvPicPr preferRelativeResize="0"/>
          <p:nvPr/>
        </p:nvPicPr>
        <p:blipFill rotWithShape="1">
          <a:blip r:embed="rId3">
            <a:alphaModFix/>
          </a:blip>
          <a:srcRect b="0" l="67" r="188" t="635"/>
          <a:stretch/>
        </p:blipFill>
        <p:spPr>
          <a:xfrm>
            <a:off x="5416395" y="376206"/>
            <a:ext cx="3771981" cy="2236223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3"/>
          <p:cNvSpPr txBox="1"/>
          <p:nvPr/>
        </p:nvSpPr>
        <p:spPr>
          <a:xfrm>
            <a:off x="4846544" y="2801471"/>
            <a:ext cx="3950100" cy="5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600" u="none" cap="none" strike="noStrike">
                <a:solidFill>
                  <a:srgbClr val="0070C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Added comma missing between arguments </a:t>
            </a:r>
            <a:endParaRPr sz="1300"/>
          </a:p>
        </p:txBody>
      </p:sp>
      <p:cxnSp>
        <p:nvCxnSpPr>
          <p:cNvPr id="98" name="Google Shape;98;p23"/>
          <p:cNvCxnSpPr/>
          <p:nvPr/>
        </p:nvCxnSpPr>
        <p:spPr>
          <a:xfrm flipH="1">
            <a:off x="5735026" y="3078476"/>
            <a:ext cx="227400" cy="4449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99" name="Google Shape;99;p23"/>
          <p:cNvSpPr txBox="1"/>
          <p:nvPr/>
        </p:nvSpPr>
        <p:spPr>
          <a:xfrm>
            <a:off x="576403" y="3267534"/>
            <a:ext cx="8412000" cy="12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22250" lvl="0" marL="304800" marR="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Noto Sans Symbols"/>
              <a:buChar char="▪"/>
            </a:pPr>
            <a:r>
              <a:rPr b="1" i="1" lang="en" sz="1800" u="none">
                <a:solidFill>
                  <a:srgbClr val="44444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Example:</a:t>
            </a:r>
            <a:r>
              <a:rPr b="0" i="1" lang="en" sz="1800" u="none">
                <a:solidFill>
                  <a:srgbClr val="44444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b="1" i="1" lang="en" sz="180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alex.circle(50 180)</a:t>
            </a:r>
            <a:endParaRPr b="1" i="1" sz="1800" u="none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2250" lvl="2" marL="990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7EE5"/>
              </a:buClr>
              <a:buSzPts val="1500"/>
              <a:buFont typeface="Noto Sans Symbols"/>
              <a:buChar char="▪"/>
            </a:pPr>
            <a:r>
              <a:rPr b="1" i="1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Corrected version: </a:t>
            </a:r>
            <a:r>
              <a:rPr b="1" i="1" lang="en" sz="1800" u="none" cap="none" strike="noStrike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</a:rPr>
              <a:t>alex.circle(50</a:t>
            </a:r>
            <a:r>
              <a:rPr b="0" i="1" lang="en" sz="1800" u="none" cap="none" strike="noStrike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i="1" lang="en" sz="1800" u="none" cap="none" strike="noStrike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</a:rPr>
              <a:t> 180)</a:t>
            </a:r>
            <a:endParaRPr b="0" i="1" sz="1800" u="none" cap="none" strike="noStrike">
              <a:solidFill>
                <a:srgbClr val="00B05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22250" lvl="2" marL="990600" marR="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</a:pPr>
            <a:r>
              <a:rPr b="1" i="1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Explanation: </a:t>
            </a:r>
            <a:r>
              <a:rPr b="0" i="1" lang="en" sz="1800" u="none" cap="none" strike="noStrike">
                <a:solidFill>
                  <a:srgbClr val="E600D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 syntax rule was broken, more specifically the </a:t>
            </a:r>
            <a:r>
              <a:rPr b="1" i="1" lang="en" sz="1800" u="none" cap="none" strike="noStrike">
                <a:solidFill>
                  <a:srgbClr val="E600D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RULE </a:t>
            </a:r>
            <a:r>
              <a:rPr b="0" i="1" lang="en" sz="1800" u="none" cap="none" strike="noStrike">
                <a:solidFill>
                  <a:srgbClr val="E600D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that function arguments must be separated by commas</a:t>
            </a:r>
            <a:endParaRPr b="0" i="1" sz="1800" u="none" cap="none" strike="noStrike">
              <a:solidFill>
                <a:srgbClr val="E600DE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4"/>
          <p:cNvSpPr txBox="1"/>
          <p:nvPr>
            <p:ph type="title"/>
          </p:nvPr>
        </p:nvSpPr>
        <p:spPr>
          <a:xfrm>
            <a:off x="628650" y="545636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44445"/>
              </a:buClr>
              <a:buSzPct val="100000"/>
              <a:buFont typeface="Quattrocento Sans"/>
              <a:buNone/>
            </a:pPr>
            <a:r>
              <a:rPr lang="en" sz="3300"/>
              <a:t>Lab 1: Review of Errors</a:t>
            </a:r>
            <a:r>
              <a:rPr baseline="30000" lang="en">
                <a:solidFill>
                  <a:schemeClr val="dk1"/>
                </a:solidFill>
              </a:rPr>
              <a:t>2</a:t>
            </a:r>
            <a:r>
              <a:rPr lang="en" sz="3300"/>
              <a:t> </a:t>
            </a:r>
            <a:endParaRPr/>
          </a:p>
        </p:txBody>
      </p:sp>
      <p:sp>
        <p:nvSpPr>
          <p:cNvPr id="105" name="Google Shape;105;p24"/>
          <p:cNvSpPr txBox="1"/>
          <p:nvPr>
            <p:ph idx="1" type="body"/>
          </p:nvPr>
        </p:nvSpPr>
        <p:spPr>
          <a:xfrm>
            <a:off x="537215" y="1441369"/>
            <a:ext cx="4887831" cy="112769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10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Semantic Errors:</a:t>
            </a: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" sz="17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occur when the semantic </a:t>
            </a:r>
            <a:r>
              <a:rPr lang="en" sz="17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rules</a:t>
            </a:r>
            <a:r>
              <a:rPr b="0" i="0" lang="en" sz="17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of the language are broken (e.g., calling a function with the wrong argument type or </a:t>
            </a:r>
            <a:r>
              <a:rPr lang="en" sz="17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with the</a:t>
            </a:r>
            <a:r>
              <a:rPr b="0" i="0" lang="en" sz="17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wrong number of arguments)</a:t>
            </a:r>
            <a:endParaRPr sz="1700"/>
          </a:p>
          <a:p>
            <a:pPr indent="-1651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Table&#10;&#10;Description automatically generated" id="106" name="Google Shape;106;p24"/>
          <p:cNvPicPr preferRelativeResize="0"/>
          <p:nvPr/>
        </p:nvPicPr>
        <p:blipFill rotWithShape="1">
          <a:blip r:embed="rId3">
            <a:alphaModFix/>
          </a:blip>
          <a:srcRect b="0" l="67" r="188" t="635"/>
          <a:stretch/>
        </p:blipFill>
        <p:spPr>
          <a:xfrm>
            <a:off x="5371572" y="376206"/>
            <a:ext cx="3771981" cy="2236223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4"/>
          <p:cNvSpPr txBox="1"/>
          <p:nvPr/>
        </p:nvSpPr>
        <p:spPr>
          <a:xfrm>
            <a:off x="136044" y="3001226"/>
            <a:ext cx="8568961" cy="117252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101600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20"/>
              <a:buFont typeface="Noto Sans Symbols"/>
              <a:buNone/>
            </a:pPr>
            <a:r>
              <a:t/>
            </a:r>
            <a:endParaRPr sz="169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1619" lvl="1" marL="685800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520"/>
              <a:buFont typeface="Arial"/>
              <a:buChar char="○"/>
            </a:pPr>
            <a:r>
              <a:rPr b="1" i="0" lang="en" sz="1775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Example: </a:t>
            </a:r>
            <a:r>
              <a:rPr b="0" i="0" lang="en" sz="1775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" sz="1775" u="none" cap="none" strike="noStrik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alex.up(5)</a:t>
            </a:r>
            <a:endParaRPr b="0" i="0" sz="1775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8919" lvl="2" marL="1028700" marR="0" rtl="0" algn="l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007EE5"/>
              </a:buClr>
              <a:buSzPts val="1520"/>
              <a:buFont typeface="Arial"/>
              <a:buChar char="○"/>
            </a:pPr>
            <a:r>
              <a:rPr b="1" i="0" lang="en" sz="1775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Corrected version:  </a:t>
            </a:r>
            <a:r>
              <a:rPr b="0" i="0" lang="en" sz="1775" u="none" cap="none" strike="noStrike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</a:rPr>
              <a:t>alex.up()</a:t>
            </a:r>
            <a:endParaRPr b="0" i="0" sz="1775" u="none" cap="none" strike="noStrike">
              <a:solidFill>
                <a:srgbClr val="00B05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48919" lvl="2" marL="1028700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520"/>
              <a:buFont typeface="Arial"/>
              <a:buChar char="○"/>
            </a:pPr>
            <a:r>
              <a:rPr b="1" i="0" lang="en" sz="1775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Explanation:</a:t>
            </a:r>
            <a:r>
              <a:rPr b="0" i="0" lang="en" sz="1775" u="none" cap="none" strike="noStrike">
                <a:solidFill>
                  <a:srgbClr val="59595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n" sz="1775" u="none" cap="none" strike="noStrike">
                <a:solidFill>
                  <a:srgbClr val="E810C8"/>
                </a:solidFill>
                <a:latin typeface="Arial"/>
                <a:ea typeface="Arial"/>
                <a:cs typeface="Arial"/>
                <a:sym typeface="Arial"/>
              </a:rPr>
              <a:t>a semantic rule was broken, i.e., me</a:t>
            </a:r>
            <a:r>
              <a:rPr b="0" i="0" lang="en" sz="1775" u="none" cap="none" strike="noStrike">
                <a:solidFill>
                  <a:srgbClr val="E600DE"/>
                </a:solidFill>
                <a:latin typeface="Arial"/>
                <a:ea typeface="Arial"/>
                <a:cs typeface="Arial"/>
                <a:sym typeface="Arial"/>
              </a:rPr>
              <a:t>thod</a:t>
            </a:r>
            <a:r>
              <a:rPr b="0" i="0" lang="en" sz="1775" u="none" cap="none" strike="noStrike">
                <a:solidFill>
                  <a:srgbClr val="E600DE"/>
                </a:solidFill>
                <a:latin typeface="Courier New"/>
                <a:ea typeface="Courier New"/>
                <a:cs typeface="Courier New"/>
                <a:sym typeface="Courier New"/>
              </a:rPr>
              <a:t> up() </a:t>
            </a:r>
            <a:r>
              <a:rPr b="0" i="0" lang="en" sz="1775" u="none" cap="none" strike="noStrike">
                <a:solidFill>
                  <a:srgbClr val="E600DE"/>
                </a:solidFill>
                <a:latin typeface="Arial"/>
                <a:ea typeface="Arial"/>
                <a:cs typeface="Arial"/>
                <a:sym typeface="Arial"/>
              </a:rPr>
              <a:t>was called with the wrong number of arguments, more specifically </a:t>
            </a:r>
            <a:r>
              <a:rPr b="0" i="0" lang="en" sz="1775" u="none" cap="none" strike="noStrike">
                <a:solidFill>
                  <a:srgbClr val="E600DE"/>
                </a:solidFill>
                <a:latin typeface="Courier New"/>
                <a:ea typeface="Courier New"/>
                <a:cs typeface="Courier New"/>
                <a:sym typeface="Courier New"/>
              </a:rPr>
              <a:t>up()</a:t>
            </a:r>
            <a:r>
              <a:rPr b="0" i="0" lang="en" sz="1775" u="none" cap="none" strike="noStrike">
                <a:solidFill>
                  <a:srgbClr val="E600DE"/>
                </a:solidFill>
                <a:latin typeface="Arial"/>
                <a:ea typeface="Arial"/>
                <a:cs typeface="Arial"/>
                <a:sym typeface="Arial"/>
              </a:rPr>
              <a:t>accepts fewer arguments than were passed to it.</a:t>
            </a:r>
            <a:endParaRPr b="0" i="0" sz="1775" u="none" cap="none" strike="noStrike">
              <a:solidFill>
                <a:srgbClr val="E600D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4"/>
          <p:cNvSpPr txBox="1"/>
          <p:nvPr/>
        </p:nvSpPr>
        <p:spPr>
          <a:xfrm>
            <a:off x="4019539" y="2840893"/>
            <a:ext cx="17424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70C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Removed argument </a:t>
            </a:r>
            <a:endParaRPr sz="1100"/>
          </a:p>
        </p:txBody>
      </p:sp>
      <p:cxnSp>
        <p:nvCxnSpPr>
          <p:cNvPr id="109" name="Google Shape;109;p24"/>
          <p:cNvCxnSpPr/>
          <p:nvPr/>
        </p:nvCxnSpPr>
        <p:spPr>
          <a:xfrm flipH="1">
            <a:off x="4533537" y="3135720"/>
            <a:ext cx="166200" cy="4320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5"/>
          <p:cNvSpPr txBox="1"/>
          <p:nvPr>
            <p:ph type="title"/>
          </p:nvPr>
        </p:nvSpPr>
        <p:spPr>
          <a:xfrm>
            <a:off x="628650" y="545636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44445"/>
              </a:buClr>
              <a:buSzPct val="100000"/>
              <a:buFont typeface="Quattrocento Sans"/>
              <a:buNone/>
            </a:pPr>
            <a:r>
              <a:rPr lang="en" sz="3300"/>
              <a:t>Lab 1: Review of Errors</a:t>
            </a:r>
            <a:r>
              <a:rPr baseline="30000" lang="en">
                <a:solidFill>
                  <a:schemeClr val="dk1"/>
                </a:solidFill>
              </a:rPr>
              <a:t>3</a:t>
            </a:r>
            <a:r>
              <a:rPr lang="en" sz="3300"/>
              <a:t> </a:t>
            </a:r>
            <a:endParaRPr/>
          </a:p>
        </p:txBody>
      </p:sp>
      <p:pic>
        <p:nvPicPr>
          <p:cNvPr descr="Table&#10;&#10;Description automatically generated" id="115" name="Google Shape;115;p25"/>
          <p:cNvPicPr preferRelativeResize="0"/>
          <p:nvPr/>
        </p:nvPicPr>
        <p:blipFill rotWithShape="1">
          <a:blip r:embed="rId3">
            <a:alphaModFix/>
          </a:blip>
          <a:srcRect b="0" l="67" r="188" t="635"/>
          <a:stretch/>
        </p:blipFill>
        <p:spPr>
          <a:xfrm>
            <a:off x="5371572" y="376206"/>
            <a:ext cx="3771981" cy="2236223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5"/>
          <p:cNvSpPr txBox="1"/>
          <p:nvPr/>
        </p:nvSpPr>
        <p:spPr>
          <a:xfrm>
            <a:off x="309736" y="2825293"/>
            <a:ext cx="8725800" cy="16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10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None/>
            </a:pPr>
            <a:r>
              <a:t/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7650" lvl="1" marL="685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Arial"/>
              <a:buChar char="○"/>
            </a:pPr>
            <a:r>
              <a:rPr b="1" i="0" lang="en" sz="17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Example: </a:t>
            </a:r>
            <a:r>
              <a:rPr b="0" i="0" lang="en" sz="1700" u="none" cap="none" strike="noStrik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alex.right(2 * math.pi)</a:t>
            </a:r>
            <a:endParaRPr b="0" i="0" sz="17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34950" lvl="2" marL="1028700" marR="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7EE5"/>
              </a:buClr>
              <a:buSzPts val="1300"/>
              <a:buFont typeface="Arial"/>
              <a:buChar char="○"/>
            </a:pPr>
            <a:r>
              <a:rPr b="1" i="0" lang="en" sz="17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Corrected version: </a:t>
            </a:r>
            <a:r>
              <a:rPr b="0" i="0" lang="en" sz="1700" u="none" cap="none" strike="noStrike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</a:rPr>
              <a:t>alex.right( 360 )</a:t>
            </a:r>
            <a:endParaRPr b="0" i="0" sz="1700" u="none" cap="none" strike="noStrike">
              <a:solidFill>
                <a:srgbClr val="00B05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34950" lvl="2" marL="1028700" marR="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Arial"/>
              <a:buChar char="○"/>
            </a:pPr>
            <a:r>
              <a:rPr b="1" i="0" lang="en" sz="17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Explanation:</a:t>
            </a:r>
            <a:r>
              <a:rPr b="0" i="0" lang="en" sz="17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" sz="1700" u="none" cap="none" strike="noStrike">
                <a:solidFill>
                  <a:srgbClr val="E810C8"/>
                </a:solidFill>
                <a:latin typeface="Arial"/>
                <a:ea typeface="Arial"/>
                <a:cs typeface="Arial"/>
                <a:sym typeface="Arial"/>
              </a:rPr>
              <a:t>a higher level semantic rule was broken, i.e., function </a:t>
            </a:r>
            <a:r>
              <a:rPr b="0" i="0" lang="en" sz="1700" u="none" cap="none" strike="noStrike">
                <a:solidFill>
                  <a:srgbClr val="E810C8"/>
                </a:solidFill>
                <a:latin typeface="Courier New"/>
                <a:ea typeface="Courier New"/>
                <a:cs typeface="Courier New"/>
                <a:sym typeface="Courier New"/>
              </a:rPr>
              <a:t>right()</a:t>
            </a:r>
            <a:r>
              <a:rPr b="0" i="0" lang="en" sz="1700" u="none" cap="none" strike="noStrike">
                <a:solidFill>
                  <a:srgbClr val="E810C8"/>
                </a:solidFill>
                <a:latin typeface="Arial"/>
                <a:ea typeface="Arial"/>
                <a:cs typeface="Arial"/>
                <a:sym typeface="Arial"/>
              </a:rPr>
              <a:t> assumes that the values passed to it represent angles expressed in </a:t>
            </a:r>
            <a:r>
              <a:rPr b="1" i="0" lang="en" sz="1700" u="none" cap="none" strike="noStrike">
                <a:solidFill>
                  <a:srgbClr val="E810C8"/>
                </a:solidFill>
                <a:latin typeface="Arial"/>
                <a:ea typeface="Arial"/>
                <a:cs typeface="Arial"/>
                <a:sym typeface="Arial"/>
              </a:rPr>
              <a:t>degrees</a:t>
            </a:r>
            <a:r>
              <a:rPr b="0" i="0" lang="en" sz="1700" u="none" cap="none" strike="noStrike">
                <a:solidFill>
                  <a:srgbClr val="E810C8"/>
                </a:solidFill>
                <a:latin typeface="Arial"/>
                <a:ea typeface="Arial"/>
                <a:cs typeface="Arial"/>
                <a:sym typeface="Arial"/>
              </a:rPr>
              <a:t> (not </a:t>
            </a:r>
            <a:r>
              <a:rPr b="1" i="0" lang="en" sz="1700" u="none" cap="none" strike="noStrike">
                <a:solidFill>
                  <a:srgbClr val="E810C8"/>
                </a:solidFill>
                <a:latin typeface="Arial"/>
                <a:ea typeface="Arial"/>
                <a:cs typeface="Arial"/>
                <a:sym typeface="Arial"/>
              </a:rPr>
              <a:t>radians ! ) </a:t>
            </a:r>
            <a:r>
              <a:rPr b="0" i="0" lang="en" sz="1700" u="none" cap="none" strike="noStrike">
                <a:solidFill>
                  <a:srgbClr val="E810C8"/>
                </a:solidFill>
                <a:latin typeface="Arial"/>
                <a:ea typeface="Arial"/>
                <a:cs typeface="Arial"/>
                <a:sym typeface="Arial"/>
              </a:rPr>
              <a:t>and was passed a value that represents the value of an angle expressed in radians.</a:t>
            </a:r>
            <a:endParaRPr b="0" i="0" sz="1700" u="none" cap="none" strike="noStrike">
              <a:solidFill>
                <a:srgbClr val="E810C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5"/>
          <p:cNvSpPr txBox="1"/>
          <p:nvPr/>
        </p:nvSpPr>
        <p:spPr>
          <a:xfrm>
            <a:off x="5689953" y="2612432"/>
            <a:ext cx="16416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70C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Corrected the value of the argument</a:t>
            </a:r>
            <a:endParaRPr sz="1100"/>
          </a:p>
        </p:txBody>
      </p:sp>
      <p:cxnSp>
        <p:nvCxnSpPr>
          <p:cNvPr id="118" name="Google Shape;118;p25"/>
          <p:cNvCxnSpPr/>
          <p:nvPr/>
        </p:nvCxnSpPr>
        <p:spPr>
          <a:xfrm flipH="1">
            <a:off x="5217949" y="2946712"/>
            <a:ext cx="367500" cy="472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19" name="Google Shape;119;p25"/>
          <p:cNvSpPr txBox="1"/>
          <p:nvPr/>
        </p:nvSpPr>
        <p:spPr>
          <a:xfrm>
            <a:off x="522647" y="1494033"/>
            <a:ext cx="4781374" cy="145267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10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None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Logical Errors: 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occur when </a:t>
            </a:r>
            <a:r>
              <a:rPr lang="en" sz="17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the meaning/semantics of a program is not the intended one  (e.g., a mathematical formula is implemented incorrectly, a block of instructions is mis-indented)</a:t>
            </a:r>
            <a:endParaRPr b="1" sz="2300">
              <a:solidFill>
                <a:srgbClr val="E810C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6"/>
          <p:cNvSpPr txBox="1"/>
          <p:nvPr>
            <p:ph type="ctrTitle"/>
          </p:nvPr>
        </p:nvSpPr>
        <p:spPr>
          <a:xfrm>
            <a:off x="251960" y="1807109"/>
            <a:ext cx="8543299" cy="67018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Quattrocento Sans"/>
              <a:buNone/>
            </a:pPr>
            <a:r>
              <a:rPr lang="en"/>
              <a:t>Review of Lecture</a:t>
            </a:r>
            <a:endParaRPr/>
          </a:p>
        </p:txBody>
      </p:sp>
      <p:sp>
        <p:nvSpPr>
          <p:cNvPr id="125" name="Google Shape;125;p26"/>
          <p:cNvSpPr txBox="1"/>
          <p:nvPr>
            <p:ph idx="1" type="subTitle"/>
          </p:nvPr>
        </p:nvSpPr>
        <p:spPr>
          <a:xfrm>
            <a:off x="252413" y="2887266"/>
            <a:ext cx="8542735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i="1" lang="en" sz="3000">
                <a:solidFill>
                  <a:schemeClr val="accent2"/>
                </a:solidFill>
              </a:rPr>
              <a:t>Defining and Using functions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 txBox="1"/>
          <p:nvPr>
            <p:ph type="title"/>
          </p:nvPr>
        </p:nvSpPr>
        <p:spPr>
          <a:xfrm>
            <a:off x="177466" y="545636"/>
            <a:ext cx="7886700" cy="492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44445"/>
              </a:buClr>
              <a:buSzPct val="100000"/>
              <a:buFont typeface="Quattrocento Sans"/>
              <a:buNone/>
            </a:pPr>
            <a:r>
              <a:rPr lang="en"/>
              <a:t>Defining Functions</a:t>
            </a:r>
            <a:endParaRPr/>
          </a:p>
        </p:txBody>
      </p:sp>
      <p:sp>
        <p:nvSpPr>
          <p:cNvPr id="131" name="Google Shape;131;p27"/>
          <p:cNvSpPr txBox="1"/>
          <p:nvPr>
            <p:ph idx="1" type="body"/>
          </p:nvPr>
        </p:nvSpPr>
        <p:spPr>
          <a:xfrm>
            <a:off x="327860" y="1338379"/>
            <a:ext cx="3454264" cy="351381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b="1" lang="en" sz="1700"/>
              <a:t>Function Elements:</a:t>
            </a:r>
            <a:endParaRPr b="1" sz="1700"/>
          </a:p>
          <a:p>
            <a:pPr indent="-254000" lvl="0" marL="368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700"/>
              <a:t>Header</a:t>
            </a:r>
            <a:endParaRPr sz="1700"/>
          </a:p>
          <a:p>
            <a:pPr indent="-254000" lvl="0" marL="368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700"/>
              <a:t>Body</a:t>
            </a:r>
            <a:endParaRPr sz="1700"/>
          </a:p>
          <a:p>
            <a:pPr indent="-254000" lvl="1" marL="7112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•"/>
            </a:pPr>
            <a:r>
              <a:rPr lang="en" sz="1700"/>
              <a:t>Docstring</a:t>
            </a:r>
            <a:endParaRPr sz="1700"/>
          </a:p>
          <a:p>
            <a:pPr indent="-254000" lvl="1" marL="711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•"/>
            </a:pPr>
            <a:r>
              <a:rPr lang="en" sz="1700"/>
              <a:t>Statements implementing the purpose (intended semantics) of the function</a:t>
            </a:r>
            <a:endParaRPr/>
          </a:p>
          <a:p>
            <a:pPr indent="-190500" lvl="0" marL="368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700"/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b="1" lang="en" sz="1700"/>
              <a:t>Practice question: </a:t>
            </a:r>
            <a:endParaRPr b="1" sz="1700"/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700"/>
              <a:t>I implement  a function that calculates the area of a rectangle.</a:t>
            </a:r>
            <a:endParaRPr sz="1700"/>
          </a:p>
          <a:p>
            <a:pPr indent="-762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700"/>
              <a:buNone/>
            </a:pPr>
            <a:r>
              <a:t/>
            </a:r>
            <a:endParaRPr sz="1700"/>
          </a:p>
        </p:txBody>
      </p:sp>
      <p:pic>
        <p:nvPicPr>
          <p:cNvPr descr="Text&#10;&#10;Description automatically generated" id="132" name="Google Shape;132;p27"/>
          <p:cNvPicPr preferRelativeResize="0"/>
          <p:nvPr/>
        </p:nvPicPr>
        <p:blipFill rotWithShape="1">
          <a:blip r:embed="rId3">
            <a:alphaModFix/>
          </a:blip>
          <a:srcRect b="41744" l="11073" r="16457" t="12057"/>
          <a:stretch/>
        </p:blipFill>
        <p:spPr>
          <a:xfrm>
            <a:off x="4067050" y="783775"/>
            <a:ext cx="5076949" cy="2727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PS106_PPTX_Theme">
  <a:themeElements>
    <a:clrScheme name="Custom 5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17EE5"/>
      </a:accent1>
      <a:accent2>
        <a:srgbClr val="017EE5"/>
      </a:accent2>
      <a:accent3>
        <a:srgbClr val="017EE5"/>
      </a:accent3>
      <a:accent4>
        <a:srgbClr val="7B8994"/>
      </a:accent4>
      <a:accent5>
        <a:srgbClr val="7B8994"/>
      </a:accent5>
      <a:accent6>
        <a:srgbClr val="FF9933"/>
      </a:accent6>
      <a:hlink>
        <a:srgbClr val="3D464D"/>
      </a:hlink>
      <a:folHlink>
        <a:srgbClr val="3D464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